
<file path=[Content_Types].xml><?xml version="1.0" encoding="utf-8"?>
<Types xmlns="http://schemas.openxmlformats.org/package/2006/content-types">
  <Default Extension="png" ContentType="image/png"/>
  <Default Extension="pdf" ContentType="application/pd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256" r:id="rId2"/>
    <p:sldId id="297" r:id="rId3"/>
    <p:sldId id="338" r:id="rId4"/>
    <p:sldId id="298" r:id="rId5"/>
    <p:sldId id="342" r:id="rId6"/>
    <p:sldId id="343" r:id="rId7"/>
    <p:sldId id="344" r:id="rId8"/>
    <p:sldId id="345" r:id="rId9"/>
    <p:sldId id="346" r:id="rId10"/>
    <p:sldId id="348" r:id="rId11"/>
    <p:sldId id="349" r:id="rId12"/>
    <p:sldId id="350" r:id="rId13"/>
    <p:sldId id="341" r:id="rId14"/>
    <p:sldId id="299" r:id="rId15"/>
    <p:sldId id="384" r:id="rId16"/>
    <p:sldId id="317" r:id="rId17"/>
    <p:sldId id="383" r:id="rId18"/>
    <p:sldId id="339" r:id="rId19"/>
    <p:sldId id="330" r:id="rId20"/>
    <p:sldId id="340" r:id="rId21"/>
    <p:sldId id="354" r:id="rId22"/>
    <p:sldId id="355" r:id="rId23"/>
    <p:sldId id="277" r:id="rId24"/>
    <p:sldId id="279" r:id="rId25"/>
    <p:sldId id="329" r:id="rId26"/>
    <p:sldId id="351" r:id="rId27"/>
    <p:sldId id="280" r:id="rId28"/>
    <p:sldId id="356" r:id="rId29"/>
    <p:sldId id="357" r:id="rId30"/>
    <p:sldId id="353" r:id="rId31"/>
    <p:sldId id="385" r:id="rId32"/>
    <p:sldId id="358" r:id="rId33"/>
    <p:sldId id="359" r:id="rId34"/>
    <p:sldId id="361" r:id="rId35"/>
    <p:sldId id="363" r:id="rId36"/>
    <p:sldId id="364" r:id="rId37"/>
    <p:sldId id="368" r:id="rId38"/>
    <p:sldId id="369" r:id="rId39"/>
    <p:sldId id="371" r:id="rId40"/>
    <p:sldId id="370" r:id="rId41"/>
    <p:sldId id="372" r:id="rId42"/>
    <p:sldId id="386" r:id="rId43"/>
    <p:sldId id="264" r:id="rId44"/>
    <p:sldId id="373" r:id="rId45"/>
    <p:sldId id="374" r:id="rId46"/>
    <p:sldId id="375" r:id="rId47"/>
    <p:sldId id="378" r:id="rId48"/>
    <p:sldId id="376" r:id="rId49"/>
    <p:sldId id="379" r:id="rId50"/>
    <p:sldId id="381" r:id="rId51"/>
    <p:sldId id="382" r:id="rId52"/>
    <p:sldId id="367" r:id="rId53"/>
    <p:sldId id="36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2"/>
    <p:restoredTop sz="94737"/>
  </p:normalViewPr>
  <p:slideViewPr>
    <p:cSldViewPr snapToGrid="0" snapToObjects="1">
      <p:cViewPr varScale="1">
        <p:scale>
          <a:sx n="80" d="100"/>
          <a:sy n="80" d="100"/>
        </p:scale>
        <p:origin x="224"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1EBB3-359F-A341-8705-77994742CF5F}" type="datetimeFigureOut">
              <a:rPr lang="en-US" smtClean="0"/>
              <a:t>2/17/20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DB774-2DF1-4449-9CE2-4CB42B86216B}" type="slidenum">
              <a:rPr lang="en-US" smtClean="0"/>
              <a:t>‹#›</a:t>
            </a:fld>
            <a:endParaRPr lang="en-US"/>
          </a:p>
        </p:txBody>
      </p:sp>
    </p:spTree>
    <p:extLst>
      <p:ext uri="{BB962C8B-B14F-4D97-AF65-F5344CB8AC3E}">
        <p14:creationId xmlns:p14="http://schemas.microsoft.com/office/powerpoint/2010/main" val="4140312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Clean living, no pollution, fresh food without additives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352D-845E-B745-85C1-3FB3C5CF235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2696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4DB774-2DF1-4449-9CE2-4CB42B86216B}" type="slidenum">
              <a:rPr lang="en-US" smtClean="0"/>
              <a:t>42</a:t>
            </a:fld>
            <a:endParaRPr lang="en-US"/>
          </a:p>
        </p:txBody>
      </p:sp>
    </p:spTree>
    <p:extLst>
      <p:ext uri="{BB962C8B-B14F-4D97-AF65-F5344CB8AC3E}">
        <p14:creationId xmlns:p14="http://schemas.microsoft.com/office/powerpoint/2010/main" val="2432190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didn’t really test our theory (there is a priming effect) but rather a “null hypothesis” of no effect? But what does our actual theory/ predict should have happened in the data. That is what is missing under a pure </a:t>
            </a:r>
            <a:r>
              <a:rPr lang="en-US" dirty="0" err="1"/>
              <a:t>Fisherian</a:t>
            </a:r>
            <a:r>
              <a:rPr lang="en-US" dirty="0"/>
              <a:t> frame.</a:t>
            </a:r>
          </a:p>
          <a:p>
            <a:endParaRPr lang="en-US" dirty="0"/>
          </a:p>
        </p:txBody>
      </p:sp>
      <p:sp>
        <p:nvSpPr>
          <p:cNvPr id="4" name="Slide Number Placeholder 3"/>
          <p:cNvSpPr>
            <a:spLocks noGrp="1"/>
          </p:cNvSpPr>
          <p:nvPr>
            <p:ph type="sldNum" sz="quarter" idx="10"/>
          </p:nvPr>
        </p:nvSpPr>
        <p:spPr/>
        <p:txBody>
          <a:bodyPr/>
          <a:lstStyle/>
          <a:p>
            <a:fld id="{FA4DB774-2DF1-4449-9CE2-4CB42B86216B}" type="slidenum">
              <a:rPr lang="en-US" smtClean="0"/>
              <a:t>43</a:t>
            </a:fld>
            <a:endParaRPr lang="en-US"/>
          </a:p>
        </p:txBody>
      </p:sp>
    </p:spTree>
    <p:extLst>
      <p:ext uri="{BB962C8B-B14F-4D97-AF65-F5344CB8AC3E}">
        <p14:creationId xmlns:p14="http://schemas.microsoft.com/office/powerpoint/2010/main" val="4066103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Publication bias: what are the real sample of outcomes sitting in the file drawers. What we really would like to have seen is the the same finding (a rejection of the null) to have reproduced were we to run the experiment again?. The real sample in the file drawers under a low powered study will show lots of “failures to reject”. </a:t>
            </a:r>
          </a:p>
          <a:p>
            <a:endParaRPr lang="en-US" dirty="0"/>
          </a:p>
        </p:txBody>
      </p:sp>
      <p:sp>
        <p:nvSpPr>
          <p:cNvPr id="4" name="Slide Number Placeholder 3"/>
          <p:cNvSpPr>
            <a:spLocks noGrp="1"/>
          </p:cNvSpPr>
          <p:nvPr>
            <p:ph type="sldNum" sz="quarter" idx="10"/>
          </p:nvPr>
        </p:nvSpPr>
        <p:spPr/>
        <p:txBody>
          <a:bodyPr/>
          <a:lstStyle/>
          <a:p>
            <a:fld id="{FA4DB774-2DF1-4449-9CE2-4CB42B86216B}" type="slidenum">
              <a:rPr lang="en-US" smtClean="0"/>
              <a:t>51</a:t>
            </a:fld>
            <a:endParaRPr lang="en-US"/>
          </a:p>
        </p:txBody>
      </p:sp>
    </p:spTree>
    <p:extLst>
      <p:ext uri="{BB962C8B-B14F-4D97-AF65-F5344CB8AC3E}">
        <p14:creationId xmlns:p14="http://schemas.microsoft.com/office/powerpoint/2010/main" val="3519272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Clean living, no pollution, fresh food without additives. Makes sense – hard for System 2 to refute.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8FE9D-3A4E-E942-B5BB-9F1A96F81E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32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 access to medical care, high fat diet, alcohol, tobacco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mbria Math" panose="02040503050406030204" pitchFamily="18" charset="0"/>
              </a:rPr>
              <a:t>Contradicting evidence induced some cognitive strain. Lets relieve it with some help from System 2.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352D-845E-B745-85C1-3FB3C5CF235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2040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accident of sampling. Many facts about the world are due to random chance. System 1 will have a tendency to create strong cognitive ease/coherence and over-infer.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6A352D-845E-B745-85C1-3FB3C5CF235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6719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D38E0F-F697-4BD3-B053-28728573A61A}"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pPr marL="171450" indent="-171450">
              <a:buFont typeface="Arial" charset="0"/>
              <a:buChar char="•"/>
            </a:pPr>
            <a:r>
              <a:rPr lang="en-US"/>
              <a:t>R-code for the graphic is at ‘e:\p466\intuitive.sampling.dist.docm’</a:t>
            </a:r>
          </a:p>
        </p:txBody>
      </p:sp>
    </p:spTree>
    <p:extLst>
      <p:ext uri="{BB962C8B-B14F-4D97-AF65-F5344CB8AC3E}">
        <p14:creationId xmlns:p14="http://schemas.microsoft.com/office/powerpoint/2010/main" val="4156646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a stats education (and professors of economics and statistics) it takes some mental effort to see the equivalence of the two: Large samples are more precise than small samples</a:t>
            </a:r>
          </a:p>
          <a:p>
            <a:pPr lvl="1"/>
            <a:r>
              <a:rPr lang="en-US" dirty="0"/>
              <a:t>Small samples yield extreme results more often than large samples do</a:t>
            </a:r>
          </a:p>
          <a:p>
            <a:r>
              <a:rPr lang="en-US" dirty="0"/>
              <a:t>“The first statement has a clear ring of truth, but until the second version makes intuitive sense, you have not truly understood the first”.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8FE9D-3A4E-E942-B5BB-9F1A96F81E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879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Walked significantly slower than others</a:t>
            </a:r>
            <a:r>
              <a:rPr lang="en-US" baseline="0" dirty="0"/>
              <a:t> – didn’t notice words with theme, insisted could not have been influenced</a:t>
            </a:r>
            <a:endParaRPr lang="en-US" dirty="0"/>
          </a:p>
        </p:txBody>
      </p:sp>
      <p:sp>
        <p:nvSpPr>
          <p:cNvPr id="4" name="Slide Number Placeholder 3"/>
          <p:cNvSpPr>
            <a:spLocks noGrp="1"/>
          </p:cNvSpPr>
          <p:nvPr>
            <p:ph type="sldNum" sz="quarter" idx="10"/>
          </p:nvPr>
        </p:nvSpPr>
        <p:spPr/>
        <p:txBody>
          <a:bodyPr/>
          <a:lstStyle/>
          <a:p>
            <a:fld id="{C26A352D-845E-B745-85C1-3FB3C5CF235E}" type="slidenum">
              <a:rPr lang="en-US" smtClean="0"/>
              <a:pPr/>
              <a:t>23</a:t>
            </a:fld>
            <a:endParaRPr lang="en-US"/>
          </a:p>
        </p:txBody>
      </p:sp>
    </p:spTree>
    <p:extLst>
      <p:ext uri="{BB962C8B-B14F-4D97-AF65-F5344CB8AC3E}">
        <p14:creationId xmlns:p14="http://schemas.microsoft.com/office/powerpoint/2010/main" val="2158061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6A352D-845E-B745-85C1-3FB3C5CF235E}" type="slidenum">
              <a:rPr lang="en-US" smtClean="0"/>
              <a:pPr/>
              <a:t>24</a:t>
            </a:fld>
            <a:endParaRPr lang="en-US"/>
          </a:p>
        </p:txBody>
      </p:sp>
    </p:spTree>
    <p:extLst>
      <p:ext uri="{BB962C8B-B14F-4D97-AF65-F5344CB8AC3E}">
        <p14:creationId xmlns:p14="http://schemas.microsoft.com/office/powerpoint/2010/main" val="4039097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didn’t really test our theory (there is a priming effect) but rather a “null hypothesis” of no effect? But what does our actual theory/ predict should have happened in the data</a:t>
            </a:r>
          </a:p>
          <a:p>
            <a:endParaRPr lang="en-US" dirty="0"/>
          </a:p>
        </p:txBody>
      </p:sp>
      <p:sp>
        <p:nvSpPr>
          <p:cNvPr id="4" name="Slide Number Placeholder 3"/>
          <p:cNvSpPr>
            <a:spLocks noGrp="1"/>
          </p:cNvSpPr>
          <p:nvPr>
            <p:ph type="sldNum" sz="quarter" idx="10"/>
          </p:nvPr>
        </p:nvSpPr>
        <p:spPr/>
        <p:txBody>
          <a:bodyPr/>
          <a:lstStyle/>
          <a:p>
            <a:fld id="{FA4DB774-2DF1-4449-9CE2-4CB42B86216B}" type="slidenum">
              <a:rPr lang="en-US" smtClean="0"/>
              <a:t>41</a:t>
            </a:fld>
            <a:endParaRPr lang="en-US"/>
          </a:p>
        </p:txBody>
      </p:sp>
    </p:spTree>
    <p:extLst>
      <p:ext uri="{BB962C8B-B14F-4D97-AF65-F5344CB8AC3E}">
        <p14:creationId xmlns:p14="http://schemas.microsoft.com/office/powerpoint/2010/main" val="2140732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DCA7A7-6BFA-F64B-AAD3-1C1E693FF28E}" type="datetimeFigureOut">
              <a:rPr lang="en-US" smtClean="0"/>
              <a:pPr/>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EDFF6-664B-2E4F-A38C-ECD9E6252641}" type="slidenum">
              <a:rPr lang="en-US" smtClean="0"/>
              <a:pPr/>
              <a:t>‹#›</a:t>
            </a:fld>
            <a:endParaRPr lang="en-US"/>
          </a:p>
        </p:txBody>
      </p:sp>
    </p:spTree>
    <p:extLst>
      <p:ext uri="{BB962C8B-B14F-4D97-AF65-F5344CB8AC3E}">
        <p14:creationId xmlns:p14="http://schemas.microsoft.com/office/powerpoint/2010/main" val="359604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DCA7A7-6BFA-F64B-AAD3-1C1E693FF28E}" type="datetimeFigureOut">
              <a:rPr lang="en-US" smtClean="0"/>
              <a:pPr/>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EDFF6-664B-2E4F-A38C-ECD9E6252641}" type="slidenum">
              <a:rPr lang="en-US" smtClean="0"/>
              <a:pPr/>
              <a:t>‹#›</a:t>
            </a:fld>
            <a:endParaRPr lang="en-US"/>
          </a:p>
        </p:txBody>
      </p:sp>
    </p:spTree>
    <p:extLst>
      <p:ext uri="{BB962C8B-B14F-4D97-AF65-F5344CB8AC3E}">
        <p14:creationId xmlns:p14="http://schemas.microsoft.com/office/powerpoint/2010/main" val="3680676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DCA7A7-6BFA-F64B-AAD3-1C1E693FF28E}" type="datetimeFigureOut">
              <a:rPr lang="en-US" smtClean="0"/>
              <a:pPr/>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EDFF6-664B-2E4F-A38C-ECD9E6252641}" type="slidenum">
              <a:rPr lang="en-US" smtClean="0"/>
              <a:pPr/>
              <a:t>‹#›</a:t>
            </a:fld>
            <a:endParaRPr lang="en-US"/>
          </a:p>
        </p:txBody>
      </p:sp>
    </p:spTree>
    <p:extLst>
      <p:ext uri="{BB962C8B-B14F-4D97-AF65-F5344CB8AC3E}">
        <p14:creationId xmlns:p14="http://schemas.microsoft.com/office/powerpoint/2010/main" val="306225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DCA7A7-6BFA-F64B-AAD3-1C1E693FF28E}" type="datetimeFigureOut">
              <a:rPr lang="en-US" smtClean="0"/>
              <a:pPr/>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EDFF6-664B-2E4F-A38C-ECD9E6252641}" type="slidenum">
              <a:rPr lang="en-US" smtClean="0"/>
              <a:pPr/>
              <a:t>‹#›</a:t>
            </a:fld>
            <a:endParaRPr lang="en-US"/>
          </a:p>
        </p:txBody>
      </p:sp>
    </p:spTree>
    <p:extLst>
      <p:ext uri="{BB962C8B-B14F-4D97-AF65-F5344CB8AC3E}">
        <p14:creationId xmlns:p14="http://schemas.microsoft.com/office/powerpoint/2010/main" val="585644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DCA7A7-6BFA-F64B-AAD3-1C1E693FF28E}" type="datetimeFigureOut">
              <a:rPr lang="en-US" smtClean="0"/>
              <a:pPr/>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EDFF6-664B-2E4F-A38C-ECD9E6252641}" type="slidenum">
              <a:rPr lang="en-US" smtClean="0"/>
              <a:pPr/>
              <a:t>‹#›</a:t>
            </a:fld>
            <a:endParaRPr lang="en-US"/>
          </a:p>
        </p:txBody>
      </p:sp>
    </p:spTree>
    <p:extLst>
      <p:ext uri="{BB962C8B-B14F-4D97-AF65-F5344CB8AC3E}">
        <p14:creationId xmlns:p14="http://schemas.microsoft.com/office/powerpoint/2010/main" val="2979596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DCA7A7-6BFA-F64B-AAD3-1C1E693FF28E}" type="datetimeFigureOut">
              <a:rPr lang="en-US" smtClean="0"/>
              <a:pPr/>
              <a:t>2/17/20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EDFF6-664B-2E4F-A38C-ECD9E6252641}" type="slidenum">
              <a:rPr lang="en-US" smtClean="0"/>
              <a:pPr/>
              <a:t>‹#›</a:t>
            </a:fld>
            <a:endParaRPr lang="en-US"/>
          </a:p>
        </p:txBody>
      </p:sp>
    </p:spTree>
    <p:extLst>
      <p:ext uri="{BB962C8B-B14F-4D97-AF65-F5344CB8AC3E}">
        <p14:creationId xmlns:p14="http://schemas.microsoft.com/office/powerpoint/2010/main" val="3761879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DCA7A7-6BFA-F64B-AAD3-1C1E693FF28E}" type="datetimeFigureOut">
              <a:rPr lang="en-US" smtClean="0"/>
              <a:pPr/>
              <a:t>2/17/20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9EDFF6-664B-2E4F-A38C-ECD9E6252641}" type="slidenum">
              <a:rPr lang="en-US" smtClean="0"/>
              <a:pPr/>
              <a:t>‹#›</a:t>
            </a:fld>
            <a:endParaRPr lang="en-US"/>
          </a:p>
        </p:txBody>
      </p:sp>
    </p:spTree>
    <p:extLst>
      <p:ext uri="{BB962C8B-B14F-4D97-AF65-F5344CB8AC3E}">
        <p14:creationId xmlns:p14="http://schemas.microsoft.com/office/powerpoint/2010/main" val="149578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DCA7A7-6BFA-F64B-AAD3-1C1E693FF28E}" type="datetimeFigureOut">
              <a:rPr lang="en-US" smtClean="0"/>
              <a:pPr/>
              <a:t>2/17/20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9EDFF6-664B-2E4F-A38C-ECD9E6252641}" type="slidenum">
              <a:rPr lang="en-US" smtClean="0"/>
              <a:pPr/>
              <a:t>‹#›</a:t>
            </a:fld>
            <a:endParaRPr lang="en-US"/>
          </a:p>
        </p:txBody>
      </p:sp>
    </p:spTree>
    <p:extLst>
      <p:ext uri="{BB962C8B-B14F-4D97-AF65-F5344CB8AC3E}">
        <p14:creationId xmlns:p14="http://schemas.microsoft.com/office/powerpoint/2010/main" val="543845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DCA7A7-6BFA-F64B-AAD3-1C1E693FF28E}" type="datetimeFigureOut">
              <a:rPr lang="en-US" smtClean="0"/>
              <a:pPr/>
              <a:t>2/17/20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9EDFF6-664B-2E4F-A38C-ECD9E6252641}" type="slidenum">
              <a:rPr lang="en-US" smtClean="0"/>
              <a:pPr/>
              <a:t>‹#›</a:t>
            </a:fld>
            <a:endParaRPr lang="en-US"/>
          </a:p>
        </p:txBody>
      </p:sp>
    </p:spTree>
    <p:extLst>
      <p:ext uri="{BB962C8B-B14F-4D97-AF65-F5344CB8AC3E}">
        <p14:creationId xmlns:p14="http://schemas.microsoft.com/office/powerpoint/2010/main" val="3350586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DCA7A7-6BFA-F64B-AAD3-1C1E693FF28E}" type="datetimeFigureOut">
              <a:rPr lang="en-US" smtClean="0"/>
              <a:pPr/>
              <a:t>2/17/20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EDFF6-664B-2E4F-A38C-ECD9E6252641}" type="slidenum">
              <a:rPr lang="en-US" smtClean="0"/>
              <a:pPr/>
              <a:t>‹#›</a:t>
            </a:fld>
            <a:endParaRPr lang="en-US"/>
          </a:p>
        </p:txBody>
      </p:sp>
    </p:spTree>
    <p:extLst>
      <p:ext uri="{BB962C8B-B14F-4D97-AF65-F5344CB8AC3E}">
        <p14:creationId xmlns:p14="http://schemas.microsoft.com/office/powerpoint/2010/main" val="201258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DCA7A7-6BFA-F64B-AAD3-1C1E693FF28E}" type="datetimeFigureOut">
              <a:rPr lang="en-US" smtClean="0"/>
              <a:pPr/>
              <a:t>2/17/20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EDFF6-664B-2E4F-A38C-ECD9E6252641}" type="slidenum">
              <a:rPr lang="en-US" smtClean="0"/>
              <a:pPr/>
              <a:t>‹#›</a:t>
            </a:fld>
            <a:endParaRPr lang="en-US"/>
          </a:p>
        </p:txBody>
      </p:sp>
    </p:spTree>
    <p:extLst>
      <p:ext uri="{BB962C8B-B14F-4D97-AF65-F5344CB8AC3E}">
        <p14:creationId xmlns:p14="http://schemas.microsoft.com/office/powerpoint/2010/main" val="55150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DCA7A7-6BFA-F64B-AAD3-1C1E693FF28E}" type="datetimeFigureOut">
              <a:rPr lang="en-US" smtClean="0"/>
              <a:pPr/>
              <a:t>2/17/20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9EDFF6-664B-2E4F-A38C-ECD9E6252641}" type="slidenum">
              <a:rPr lang="en-US" smtClean="0"/>
              <a:pPr/>
              <a:t>‹#›</a:t>
            </a:fld>
            <a:endParaRPr lang="en-US"/>
          </a:p>
        </p:txBody>
      </p:sp>
    </p:spTree>
    <p:extLst>
      <p:ext uri="{BB962C8B-B14F-4D97-AF65-F5344CB8AC3E}">
        <p14:creationId xmlns:p14="http://schemas.microsoft.com/office/powerpoint/2010/main" val="3567955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homepage.divms.uiowa.edu/~mbognar/applets/bin.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isites.harvard.edu/fs/docs/icb.topic1092050.files/Kahneman_Daniel._Thinking_Fast_and_Slow_pp._50-58.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replicationindex.com/2017/02/02/reconstruction-of-a-train-wreck-how-priming-research-went-of-the-rails/comment-page-1/#comment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ncbi.nlm.nih.gov/pmc/articles/PMC5804470/#R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F6E0-19FB-8440-B268-663FC56457E2}"/>
              </a:ext>
            </a:extLst>
          </p:cNvPr>
          <p:cNvSpPr>
            <a:spLocks noGrp="1"/>
          </p:cNvSpPr>
          <p:nvPr>
            <p:ph type="ctrTitle"/>
          </p:nvPr>
        </p:nvSpPr>
        <p:spPr/>
        <p:txBody>
          <a:bodyPr/>
          <a:lstStyle/>
          <a:p>
            <a:r>
              <a:rPr lang="en-US" dirty="0"/>
              <a:t>Lecture 4</a:t>
            </a:r>
          </a:p>
        </p:txBody>
      </p:sp>
      <p:sp>
        <p:nvSpPr>
          <p:cNvPr id="3" name="Subtitle 2">
            <a:extLst>
              <a:ext uri="{FF2B5EF4-FFF2-40B4-BE49-F238E27FC236}">
                <a16:creationId xmlns:a16="http://schemas.microsoft.com/office/drawing/2014/main" id="{552D5FA6-2391-A94F-A702-36586816B624}"/>
              </a:ext>
            </a:extLst>
          </p:cNvPr>
          <p:cNvSpPr>
            <a:spLocks noGrp="1"/>
          </p:cNvSpPr>
          <p:nvPr>
            <p:ph type="subTitle" idx="1"/>
          </p:nvPr>
        </p:nvSpPr>
        <p:spPr/>
        <p:txBody>
          <a:bodyPr/>
          <a:lstStyle/>
          <a:p>
            <a:r>
              <a:rPr lang="en-US" dirty="0"/>
              <a:t>Law of Small Numbers</a:t>
            </a:r>
          </a:p>
        </p:txBody>
      </p:sp>
    </p:spTree>
    <p:extLst>
      <p:ext uri="{BB962C8B-B14F-4D97-AF65-F5344CB8AC3E}">
        <p14:creationId xmlns:p14="http://schemas.microsoft.com/office/powerpoint/2010/main" val="44092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33D2-1186-3E44-836D-BD4DFE44EC6F}"/>
              </a:ext>
            </a:extLst>
          </p:cNvPr>
          <p:cNvSpPr>
            <a:spLocks noGrp="1"/>
          </p:cNvSpPr>
          <p:nvPr>
            <p:ph type="title"/>
          </p:nvPr>
        </p:nvSpPr>
        <p:spPr/>
        <p:txBody>
          <a:bodyPr>
            <a:normAutofit/>
          </a:bodyPr>
          <a:lstStyle/>
          <a:p>
            <a:r>
              <a:rPr lang="en-US" dirty="0"/>
              <a:t>Lets return to the question</a:t>
            </a:r>
          </a:p>
        </p:txBody>
      </p:sp>
      <p:sp>
        <p:nvSpPr>
          <p:cNvPr id="3" name="Content Placeholder 2">
            <a:extLst>
              <a:ext uri="{FF2B5EF4-FFF2-40B4-BE49-F238E27FC236}">
                <a16:creationId xmlns:a16="http://schemas.microsoft.com/office/drawing/2014/main" id="{6A6211FA-CA7D-9F48-8EB5-696F03893BDA}"/>
              </a:ext>
            </a:extLst>
          </p:cNvPr>
          <p:cNvSpPr>
            <a:spLocks noGrp="1"/>
          </p:cNvSpPr>
          <p:nvPr>
            <p:ph idx="1"/>
          </p:nvPr>
        </p:nvSpPr>
        <p:spPr/>
        <p:txBody>
          <a:bodyPr>
            <a:normAutofit/>
          </a:bodyPr>
          <a:lstStyle/>
          <a:p>
            <a:pPr marL="0" indent="0">
              <a:buNone/>
            </a:pPr>
            <a:r>
              <a:rPr lang="en-US" dirty="0"/>
              <a:t>Imagine a large urn filled with marbles, half are red and half are white. Consider an experiment where we draw four balls, and record the number of red balls. Then we repeat the experiment many times. How much more often would we observe the expected outcome of “2 red and 2 blue”  in comparison to the extreme outcome “4 red”?</a:t>
            </a:r>
          </a:p>
          <a:p>
            <a:pPr marL="0" indent="0">
              <a:buNone/>
            </a:pPr>
            <a:endParaRPr lang="en-US" dirty="0"/>
          </a:p>
          <a:p>
            <a:pPr marL="0" indent="0">
              <a:buNone/>
            </a:pPr>
            <a:r>
              <a:rPr lang="en-US" dirty="0"/>
              <a:t>Use a </a:t>
            </a:r>
            <a:r>
              <a:rPr lang="en-US" dirty="0">
                <a:hlinkClick r:id="rId2"/>
              </a:rPr>
              <a:t>Binomial calculator</a:t>
            </a:r>
            <a:r>
              <a:rPr lang="en-US" dirty="0"/>
              <a:t> as a tool to assist. </a:t>
            </a:r>
          </a:p>
        </p:txBody>
      </p:sp>
    </p:spTree>
    <p:extLst>
      <p:ext uri="{BB962C8B-B14F-4D97-AF65-F5344CB8AC3E}">
        <p14:creationId xmlns:p14="http://schemas.microsoft.com/office/powerpoint/2010/main" val="3487272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8753-BCAA-C34C-941C-E06EF2EB1D94}"/>
              </a:ext>
            </a:extLst>
          </p:cNvPr>
          <p:cNvSpPr>
            <a:spLocks noGrp="1"/>
          </p:cNvSpPr>
          <p:nvPr>
            <p:ph type="title"/>
          </p:nvPr>
        </p:nvSpPr>
        <p:spPr/>
        <p:txBody>
          <a:bodyPr/>
          <a:lstStyle/>
          <a:p>
            <a:r>
              <a:rPr lang="en-US" dirty="0"/>
              <a:t>Changing the sample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CB00FC-5F34-984E-A28E-D67608CC5FC9}"/>
                  </a:ext>
                </a:extLst>
              </p:cNvPr>
              <p:cNvSpPr>
                <a:spLocks noGrp="1"/>
              </p:cNvSpPr>
              <p:nvPr>
                <p:ph idx="1"/>
              </p:nvPr>
            </p:nvSpPr>
            <p:spPr/>
            <p:txBody>
              <a:bodyPr/>
              <a:lstStyle/>
              <a:p>
                <a:r>
                  <a:rPr lang="en-US" dirty="0"/>
                  <a:t>Consider Jack who runs a repeated Binomial experiment with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=4</m:t>
                    </m:r>
                  </m:oMath>
                </a14:m>
                <a:r>
                  <a:rPr lang="en-US" dirty="0"/>
                  <a:t> draws and Jill who runs the repeated Binomial experiment with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=7</m:t>
                    </m:r>
                  </m:oMath>
                </a14:m>
                <a:r>
                  <a:rPr lang="en-US" dirty="0"/>
                  <a:t> draws. </a:t>
                </a:r>
              </a:p>
              <a:p>
                <a:pPr marL="0" indent="0">
                  <a:buNone/>
                </a:pPr>
                <a:endParaRPr lang="en-US" dirty="0"/>
              </a:p>
              <a:p>
                <a:r>
                  <a:rPr lang="en-US" dirty="0"/>
                  <a:t>How much more often does Jill see the “extreme” outcome of all red compared to Jack?</a:t>
                </a:r>
              </a:p>
              <a:p>
                <a:endParaRPr lang="en-US" dirty="0"/>
              </a:p>
              <a:p>
                <a:r>
                  <a:rPr lang="en-US" dirty="0"/>
                  <a:t>Use the Binomial calculator to help.</a:t>
                </a:r>
              </a:p>
            </p:txBody>
          </p:sp>
        </mc:Choice>
        <mc:Fallback xmlns="">
          <p:sp>
            <p:nvSpPr>
              <p:cNvPr id="3" name="Content Placeholder 2">
                <a:extLst>
                  <a:ext uri="{FF2B5EF4-FFF2-40B4-BE49-F238E27FC236}">
                    <a16:creationId xmlns:a16="http://schemas.microsoft.com/office/drawing/2014/main" id="{FECB00FC-5F34-984E-A28E-D67608CC5FC9}"/>
                  </a:ext>
                </a:extLst>
              </p:cNvPr>
              <p:cNvSpPr>
                <a:spLocks noGrp="1" noRot="1" noChangeAspect="1" noMove="1" noResize="1" noEditPoints="1" noAdjustHandles="1" noChangeArrowheads="1" noChangeShapeType="1" noTextEdit="1"/>
              </p:cNvSpPr>
              <p:nvPr>
                <p:ph idx="1"/>
              </p:nvPr>
            </p:nvSpPr>
            <p:spPr>
              <a:blipFill>
                <a:blip r:embed="rId2"/>
                <a:stretch>
                  <a:fillRect l="-1389" t="-1401" b="-840"/>
                </a:stretch>
              </a:blipFill>
            </p:spPr>
            <p:txBody>
              <a:bodyPr/>
              <a:lstStyle/>
              <a:p>
                <a:r>
                  <a:rPr lang="en-US">
                    <a:noFill/>
                  </a:rPr>
                  <a:t> </a:t>
                </a:r>
              </a:p>
            </p:txBody>
          </p:sp>
        </mc:Fallback>
      </mc:AlternateContent>
    </p:spTree>
    <p:extLst>
      <p:ext uri="{BB962C8B-B14F-4D97-AF65-F5344CB8AC3E}">
        <p14:creationId xmlns:p14="http://schemas.microsoft.com/office/powerpoint/2010/main" val="1843719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4735-F5D8-724F-8ABD-D966068B4FA5}"/>
              </a:ext>
            </a:extLst>
          </p:cNvPr>
          <p:cNvSpPr>
            <a:spLocks noGrp="1"/>
          </p:cNvSpPr>
          <p:nvPr>
            <p:ph type="title"/>
          </p:nvPr>
        </p:nvSpPr>
        <p:spPr/>
        <p:txBody>
          <a:bodyPr/>
          <a:lstStyle/>
          <a:p>
            <a:r>
              <a:rPr lang="en-US" dirty="0"/>
              <a:t>Now solve the mystery</a:t>
            </a:r>
          </a:p>
        </p:txBody>
      </p:sp>
      <p:sp>
        <p:nvSpPr>
          <p:cNvPr id="3" name="Content Placeholder 2">
            <a:extLst>
              <a:ext uri="{FF2B5EF4-FFF2-40B4-BE49-F238E27FC236}">
                <a16:creationId xmlns:a16="http://schemas.microsoft.com/office/drawing/2014/main" id="{C63B06BD-7D24-FC47-870B-54B33A9810AE}"/>
              </a:ext>
            </a:extLst>
          </p:cNvPr>
          <p:cNvSpPr>
            <a:spLocks noGrp="1"/>
          </p:cNvSpPr>
          <p:nvPr>
            <p:ph idx="1"/>
          </p:nvPr>
        </p:nvSpPr>
        <p:spPr/>
        <p:txBody>
          <a:bodyPr/>
          <a:lstStyle/>
          <a:p>
            <a:pPr marL="0" indent="0" algn="ctr">
              <a:buNone/>
            </a:pPr>
            <a:endParaRPr lang="en-US" dirty="0"/>
          </a:p>
          <a:p>
            <a:pPr marL="0" indent="0" algn="ctr">
              <a:buNone/>
            </a:pPr>
            <a:endParaRPr lang="en-US" sz="4400" dirty="0"/>
          </a:p>
          <a:p>
            <a:pPr marL="0" indent="0" algn="ctr">
              <a:buNone/>
            </a:pPr>
            <a:r>
              <a:rPr lang="en-US" sz="4400" dirty="0"/>
              <a:t>What does this reveal is the real “cause” of the conflicting new stories on kidney cancer?</a:t>
            </a:r>
          </a:p>
        </p:txBody>
      </p:sp>
    </p:spTree>
    <p:extLst>
      <p:ext uri="{BB962C8B-B14F-4D97-AF65-F5344CB8AC3E}">
        <p14:creationId xmlns:p14="http://schemas.microsoft.com/office/powerpoint/2010/main" val="727568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99DF-D283-1241-AE7D-65D7C4B3F665}"/>
              </a:ext>
            </a:extLst>
          </p:cNvPr>
          <p:cNvSpPr>
            <a:spLocks noGrp="1"/>
          </p:cNvSpPr>
          <p:nvPr>
            <p:ph type="title"/>
          </p:nvPr>
        </p:nvSpPr>
        <p:spPr/>
        <p:txBody>
          <a:bodyPr/>
          <a:lstStyle/>
          <a:p>
            <a:r>
              <a:rPr lang="en-US" dirty="0"/>
              <a:t>Practice problem</a:t>
            </a:r>
          </a:p>
        </p:txBody>
      </p:sp>
      <p:sp>
        <p:nvSpPr>
          <p:cNvPr id="3" name="Content Placeholder 2">
            <a:extLst>
              <a:ext uri="{FF2B5EF4-FFF2-40B4-BE49-F238E27FC236}">
                <a16:creationId xmlns:a16="http://schemas.microsoft.com/office/drawing/2014/main" id="{84574152-F70C-9347-983A-761C6672EA1A}"/>
              </a:ext>
            </a:extLst>
          </p:cNvPr>
          <p:cNvSpPr>
            <a:spLocks noGrp="1"/>
          </p:cNvSpPr>
          <p:nvPr>
            <p:ph idx="1"/>
          </p:nvPr>
        </p:nvSpPr>
        <p:spPr/>
        <p:txBody>
          <a:bodyPr/>
          <a:lstStyle/>
          <a:p>
            <a:r>
              <a:rPr lang="en-US" dirty="0"/>
              <a:t>“Many researchers have sought the secret of successful education by identifying the most successful schools in the hope of discovering what distinguishes them from the others. </a:t>
            </a:r>
          </a:p>
        </p:txBody>
      </p:sp>
    </p:spTree>
    <p:extLst>
      <p:ext uri="{BB962C8B-B14F-4D97-AF65-F5344CB8AC3E}">
        <p14:creationId xmlns:p14="http://schemas.microsoft.com/office/powerpoint/2010/main" val="194947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law of small numbers</a:t>
            </a:r>
          </a:p>
        </p:txBody>
      </p:sp>
      <p:sp>
        <p:nvSpPr>
          <p:cNvPr id="3" name="Content Placeholder 2"/>
          <p:cNvSpPr>
            <a:spLocks noGrp="1"/>
          </p:cNvSpPr>
          <p:nvPr>
            <p:ph idx="1"/>
          </p:nvPr>
        </p:nvSpPr>
        <p:spPr/>
        <p:txBody>
          <a:bodyPr>
            <a:normAutofit/>
          </a:bodyPr>
          <a:lstStyle/>
          <a:p>
            <a:pPr>
              <a:buClr>
                <a:schemeClr val="tx1"/>
              </a:buClr>
            </a:pPr>
            <a:r>
              <a:rPr lang="en-US" dirty="0"/>
              <a:t>The key factor is not Republican or rural it is </a:t>
            </a:r>
            <a:r>
              <a:rPr lang="en-US" dirty="0">
                <a:solidFill>
                  <a:srgbClr val="C0504D"/>
                </a:solidFill>
              </a:rPr>
              <a:t>sparsely populated.</a:t>
            </a:r>
            <a:endParaRPr lang="en-US" dirty="0">
              <a:solidFill>
                <a:srgbClr val="000000"/>
              </a:solidFill>
            </a:endParaRPr>
          </a:p>
          <a:p>
            <a:pPr>
              <a:buClr>
                <a:schemeClr val="tx1"/>
              </a:buClr>
            </a:pPr>
            <a:r>
              <a:rPr lang="en-US" dirty="0">
                <a:solidFill>
                  <a:srgbClr val="000000"/>
                </a:solidFill>
              </a:rPr>
              <a:t>Small samples are more likely to yield extreme outcomes – this is a purely statistical phenomena. </a:t>
            </a:r>
          </a:p>
          <a:p>
            <a:r>
              <a:rPr lang="en-US" dirty="0"/>
              <a:t>Yet people treat small samples as representative of the larger sample from which they come (later to be called the “representative heuristic”), and overinterpret the data. </a:t>
            </a:r>
          </a:p>
        </p:txBody>
      </p:sp>
    </p:spTree>
    <p:extLst>
      <p:ext uri="{BB962C8B-B14F-4D97-AF65-F5344CB8AC3E}">
        <p14:creationId xmlns:p14="http://schemas.microsoft.com/office/powerpoint/2010/main" val="284792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6642-03A4-3649-A53D-9F1ABF23D4E6}"/>
              </a:ext>
            </a:extLst>
          </p:cNvPr>
          <p:cNvSpPr>
            <a:spLocks noGrp="1"/>
          </p:cNvSpPr>
          <p:nvPr>
            <p:ph type="title"/>
          </p:nvPr>
        </p:nvSpPr>
        <p:spPr/>
        <p:txBody>
          <a:bodyPr/>
          <a:lstStyle/>
          <a:p>
            <a:r>
              <a:rPr lang="en-US" dirty="0"/>
              <a:t>Random Sequences</a:t>
            </a:r>
          </a:p>
        </p:txBody>
      </p:sp>
      <p:sp>
        <p:nvSpPr>
          <p:cNvPr id="3" name="Content Placeholder 2">
            <a:extLst>
              <a:ext uri="{FF2B5EF4-FFF2-40B4-BE49-F238E27FC236}">
                <a16:creationId xmlns:a16="http://schemas.microsoft.com/office/drawing/2014/main" id="{3B2A0E81-F195-B945-A8C6-A65AB662F14A}"/>
              </a:ext>
            </a:extLst>
          </p:cNvPr>
          <p:cNvSpPr>
            <a:spLocks noGrp="1"/>
          </p:cNvSpPr>
          <p:nvPr>
            <p:ph idx="1"/>
          </p:nvPr>
        </p:nvSpPr>
        <p:spPr/>
        <p:txBody>
          <a:bodyPr/>
          <a:lstStyle/>
          <a:p>
            <a:pPr marL="0" indent="0">
              <a:buNone/>
            </a:pPr>
            <a:r>
              <a:rPr lang="en-US" dirty="0"/>
              <a:t>Consider the following sequence of boy and girl births at a hospital. What is their relative likelihood (most likely, </a:t>
            </a:r>
            <a:r>
              <a:rPr lang="en-US" dirty="0" err="1"/>
              <a:t>etc</a:t>
            </a:r>
            <a:r>
              <a:rPr lang="en-US" dirty="0"/>
              <a:t>)</a:t>
            </a:r>
          </a:p>
          <a:p>
            <a:endParaRPr lang="en-US" dirty="0"/>
          </a:p>
          <a:p>
            <a:pPr marL="0" indent="0" algn="ctr">
              <a:buNone/>
            </a:pPr>
            <a:r>
              <a:rPr lang="en-US" dirty="0"/>
              <a:t>BBBGGG</a:t>
            </a:r>
          </a:p>
          <a:p>
            <a:pPr marL="0" indent="0" algn="ctr">
              <a:buNone/>
            </a:pPr>
            <a:r>
              <a:rPr lang="en-US" dirty="0"/>
              <a:t>GGGGGG</a:t>
            </a:r>
          </a:p>
          <a:p>
            <a:pPr marL="0" indent="0" algn="ctr">
              <a:buNone/>
            </a:pPr>
            <a:r>
              <a:rPr lang="en-US" dirty="0"/>
              <a:t>BGBBGB</a:t>
            </a:r>
          </a:p>
          <a:p>
            <a:pPr marL="0" indent="0" algn="ctr">
              <a:buNone/>
            </a:pPr>
            <a:endParaRPr lang="en-US" dirty="0"/>
          </a:p>
        </p:txBody>
      </p:sp>
    </p:spTree>
    <p:extLst>
      <p:ext uri="{BB962C8B-B14F-4D97-AF65-F5344CB8AC3E}">
        <p14:creationId xmlns:p14="http://schemas.microsoft.com/office/powerpoint/2010/main" val="1723498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609600" y="0"/>
            <a:ext cx="10972800" cy="808196"/>
          </a:xfrm>
        </p:spPr>
        <p:txBody>
          <a:bodyPr>
            <a:normAutofit/>
          </a:bodyPr>
          <a:lstStyle/>
          <a:p>
            <a:r>
              <a:rPr lang="en-US" dirty="0">
                <a:latin typeface="Arial"/>
              </a:rPr>
              <a:t>Intuitive Sampling Distributions</a:t>
            </a:r>
          </a:p>
        </p:txBody>
      </p:sp>
      <p:sp>
        <p:nvSpPr>
          <p:cNvPr id="121859" name="Rectangle 3"/>
          <p:cNvSpPr>
            <a:spLocks noGrp="1" noChangeArrowheads="1"/>
          </p:cNvSpPr>
          <p:nvPr>
            <p:ph idx="1"/>
          </p:nvPr>
        </p:nvSpPr>
        <p:spPr>
          <a:xfrm>
            <a:off x="1870076" y="809827"/>
            <a:ext cx="8289924" cy="1504748"/>
          </a:xfrm>
        </p:spPr>
        <p:txBody>
          <a:bodyPr>
            <a:normAutofit fontScale="62500" lnSpcReduction="20000"/>
          </a:bodyPr>
          <a:lstStyle/>
          <a:p>
            <a:pPr marL="0" lvl="1" indent="0">
              <a:buNone/>
            </a:pPr>
            <a:r>
              <a:rPr lang="en-US" dirty="0">
                <a:latin typeface="Arial"/>
              </a:rPr>
              <a:t>Question:  Approximately N = 1000 (or 100 or 10) babies are born each day </a:t>
            </a:r>
            <a:br>
              <a:rPr lang="en-US" dirty="0">
                <a:latin typeface="Arial"/>
              </a:rPr>
            </a:br>
            <a:r>
              <a:rPr lang="en-US" dirty="0">
                <a:latin typeface="Arial"/>
              </a:rPr>
              <a:t>in a certain region.  What percentage of the days will have the number of boys among 1000 babies as follows:  0 to 50?  50 to 150?  150 to 250?  ....  </a:t>
            </a:r>
            <a:br>
              <a:rPr lang="en-US" dirty="0">
                <a:latin typeface="Arial"/>
              </a:rPr>
            </a:br>
            <a:r>
              <a:rPr lang="en-US" dirty="0">
                <a:latin typeface="Arial"/>
              </a:rPr>
              <a:t>850 – 950?  950 – 1000?</a:t>
            </a:r>
            <a:br>
              <a:rPr lang="en-US" dirty="0">
                <a:latin typeface="Arial"/>
              </a:rPr>
            </a:br>
            <a:endParaRPr lang="en-US" dirty="0">
              <a:latin typeface="Arial"/>
            </a:endParaRPr>
          </a:p>
        </p:txBody>
      </p:sp>
      <p:pic>
        <p:nvPicPr>
          <p:cNvPr id="121860" name="Picture 4" descr="Kahneman Subj Prob Fi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5874" y="2352589"/>
            <a:ext cx="3447375" cy="40611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38" name="Picture 2" descr="E:\P466\tm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5009" y="2265770"/>
            <a:ext cx="4457324" cy="4212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5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9D61-4BB3-114A-AD35-5EF412EE24DF}"/>
              </a:ext>
            </a:extLst>
          </p:cNvPr>
          <p:cNvSpPr>
            <a:spLocks noGrp="1"/>
          </p:cNvSpPr>
          <p:nvPr>
            <p:ph type="title"/>
          </p:nvPr>
        </p:nvSpPr>
        <p:spPr/>
        <p:txBody>
          <a:bodyPr/>
          <a:lstStyle/>
          <a:p>
            <a:r>
              <a:rPr lang="en-US" dirty="0"/>
              <a:t>Causes Trump Statistics</a:t>
            </a:r>
          </a:p>
        </p:txBody>
      </p:sp>
      <p:sp>
        <p:nvSpPr>
          <p:cNvPr id="3" name="Content Placeholder 2">
            <a:extLst>
              <a:ext uri="{FF2B5EF4-FFF2-40B4-BE49-F238E27FC236}">
                <a16:creationId xmlns:a16="http://schemas.microsoft.com/office/drawing/2014/main" id="{ED1BED54-261A-2A48-8EBB-D795BAA5FE13}"/>
              </a:ext>
            </a:extLst>
          </p:cNvPr>
          <p:cNvSpPr>
            <a:spLocks noGrp="1"/>
          </p:cNvSpPr>
          <p:nvPr>
            <p:ph idx="1"/>
          </p:nvPr>
        </p:nvSpPr>
        <p:spPr/>
        <p:txBody>
          <a:bodyPr/>
          <a:lstStyle/>
          <a:p>
            <a:pPr>
              <a:buClr>
                <a:schemeClr val="tx1"/>
              </a:buClr>
            </a:pPr>
            <a:r>
              <a:rPr lang="en-US" dirty="0">
                <a:solidFill>
                  <a:schemeClr val="accent2"/>
                </a:solidFill>
              </a:rPr>
              <a:t>System 1</a:t>
            </a:r>
            <a:r>
              <a:rPr lang="en-US" dirty="0">
                <a:solidFill>
                  <a:srgbClr val="000000"/>
                </a:solidFill>
              </a:rPr>
              <a:t> is not prone to doubt, suppresses ambiguity, and automatically constructs stories that are coherent. (what alternatives could have happened is the essence of statistical thinking but violates WYSATI)</a:t>
            </a:r>
          </a:p>
          <a:p>
            <a:pPr>
              <a:buClr>
                <a:schemeClr val="tx1"/>
              </a:buClr>
            </a:pPr>
            <a:r>
              <a:rPr lang="en-US" dirty="0"/>
              <a:t>The WYSATI produces exaggerated faith in small samples that exaggerates consistency and coherency of the world relative to the actual reliability of the data. </a:t>
            </a:r>
          </a:p>
          <a:p>
            <a:pPr marL="0" indent="0">
              <a:buNone/>
            </a:pPr>
            <a:endParaRPr lang="en-US" dirty="0"/>
          </a:p>
        </p:txBody>
      </p:sp>
    </p:spTree>
    <p:extLst>
      <p:ext uri="{BB962C8B-B14F-4D97-AF65-F5344CB8AC3E}">
        <p14:creationId xmlns:p14="http://schemas.microsoft.com/office/powerpoint/2010/main" val="3357812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BF68-23A4-A24C-9A7E-D19B8FC6353A}"/>
              </a:ext>
            </a:extLst>
          </p:cNvPr>
          <p:cNvSpPr>
            <a:spLocks noGrp="1"/>
          </p:cNvSpPr>
          <p:nvPr>
            <p:ph type="title"/>
          </p:nvPr>
        </p:nvSpPr>
        <p:spPr/>
        <p:txBody>
          <a:bodyPr/>
          <a:lstStyle/>
          <a:p>
            <a:r>
              <a:rPr lang="en-US" dirty="0"/>
              <a:t>But what about the law of large numbers?</a:t>
            </a:r>
          </a:p>
        </p:txBody>
      </p:sp>
      <p:sp>
        <p:nvSpPr>
          <p:cNvPr id="3" name="Content Placeholder 2">
            <a:extLst>
              <a:ext uri="{FF2B5EF4-FFF2-40B4-BE49-F238E27FC236}">
                <a16:creationId xmlns:a16="http://schemas.microsoft.com/office/drawing/2014/main" id="{C8593109-254F-374D-AB1D-EDC889BF5493}"/>
              </a:ext>
            </a:extLst>
          </p:cNvPr>
          <p:cNvSpPr>
            <a:spLocks noGrp="1"/>
          </p:cNvSpPr>
          <p:nvPr>
            <p:ph idx="1"/>
          </p:nvPr>
        </p:nvSpPr>
        <p:spPr/>
        <p:txBody>
          <a:bodyPr>
            <a:normAutofit/>
          </a:bodyPr>
          <a:lstStyle/>
          <a:p>
            <a:r>
              <a:rPr lang="en-US" dirty="0">
                <a:solidFill>
                  <a:srgbClr val="376092"/>
                </a:solidFill>
              </a:rPr>
              <a:t>System 2 </a:t>
            </a:r>
            <a:r>
              <a:rPr lang="en-US" dirty="0"/>
              <a:t>knows the ”law of large numbers”. </a:t>
            </a:r>
          </a:p>
          <a:p>
            <a:endParaRPr lang="en-US" dirty="0"/>
          </a:p>
          <a:p>
            <a:r>
              <a:rPr lang="en-US" dirty="0"/>
              <a:t>But does not know it well enough to counteract the swift confidence of System 1. </a:t>
            </a:r>
          </a:p>
          <a:p>
            <a:endParaRPr lang="en-US" dirty="0"/>
          </a:p>
          <a:p>
            <a:r>
              <a:rPr lang="en-US" dirty="0"/>
              <a:t>Reprogramming a cognitive illusion can defy even experts</a:t>
            </a:r>
          </a:p>
        </p:txBody>
      </p:sp>
    </p:spTree>
    <p:extLst>
      <p:ext uri="{BB962C8B-B14F-4D97-AF65-F5344CB8AC3E}">
        <p14:creationId xmlns:p14="http://schemas.microsoft.com/office/powerpoint/2010/main" val="2292477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6837" y="5241575"/>
            <a:ext cx="7431400"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Arial"/>
              </a:rPr>
              <a:t>I’ve been studying intuition for 45 years, and I’m no better than when I started. I make extreme predictions. I’m over-confident. I fall for every one of the biases.” </a:t>
            </a:r>
          </a:p>
        </p:txBody>
      </p:sp>
      <p:pic>
        <p:nvPicPr>
          <p:cNvPr id="6" name="Picture 5"/>
          <p:cNvPicPr>
            <a:picLocks noChangeAspect="1"/>
          </p:cNvPicPr>
          <p:nvPr/>
        </p:nvPicPr>
        <p:blipFill>
          <a:blip r:embed="rId2"/>
          <a:stretch>
            <a:fillRect/>
          </a:stretch>
        </p:blipFill>
        <p:spPr>
          <a:xfrm>
            <a:off x="3482976" y="1465792"/>
            <a:ext cx="5216525" cy="3477683"/>
          </a:xfrm>
          <a:prstGeom prst="rect">
            <a:avLst/>
          </a:prstGeom>
          <a:ln>
            <a:solidFill>
              <a:schemeClr val="tx1"/>
            </a:solidFill>
          </a:ln>
          <a:effectLst>
            <a:outerShdw blurRad="50800" dist="101600" dir="2700000" algn="tl" rotWithShape="0">
              <a:srgbClr val="000000">
                <a:alpha val="43000"/>
              </a:srgbClr>
            </a:outerShdw>
          </a:effectLst>
        </p:spPr>
      </p:pic>
      <p:sp>
        <p:nvSpPr>
          <p:cNvPr id="5" name="Rectangle 16"/>
          <p:cNvSpPr>
            <a:spLocks/>
          </p:cNvSpPr>
          <p:nvPr/>
        </p:nvSpPr>
        <p:spPr bwMode="auto">
          <a:xfrm>
            <a:off x="1791455" y="188913"/>
            <a:ext cx="7289800" cy="558800"/>
          </a:xfrm>
          <a:prstGeom prst="rect">
            <a:avLst/>
          </a:prstGeom>
          <a:noFill/>
          <a:ln w="9525" cap="flat">
            <a:noFill/>
            <a:miter lim="800000"/>
            <a:headEnd type="none" w="med" len="med"/>
            <a:tailEnd type="none" w="med" len="med"/>
          </a:ln>
        </p:spPr>
        <p:txBody>
          <a:bodyPr lIns="0" tIns="0" rIns="40639" bIns="0"/>
          <a:lstStyle/>
          <a:p>
            <a:pPr marL="39688" marR="0" lvl="0" indent="0" algn="l" defTabSz="914400" rtl="0" eaLnBrk="1" fontAlgn="base" latinLnBrk="0" hangingPunct="1">
              <a:lnSpc>
                <a:spcPct val="100000"/>
              </a:lnSpc>
              <a:spcBef>
                <a:spcPts val="1400"/>
              </a:spcBef>
              <a:spcAft>
                <a:spcPct val="0"/>
              </a:spcAft>
              <a:buClrTx/>
              <a:buSzTx/>
              <a:buFontTx/>
              <a:buNone/>
              <a:tabLst/>
              <a:defRPr/>
            </a:pPr>
            <a:r>
              <a:rPr kumimoji="0" lang="en-US" sz="44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Calibri" panose="020F0502020204030204"/>
                <a:ea typeface="ＭＳ Ｐゴシック" charset="0"/>
                <a:cs typeface="Arial" charset="0"/>
                <a:sym typeface="Arial" charset="0"/>
              </a:rPr>
              <a:t>Human Bias</a:t>
            </a:r>
          </a:p>
        </p:txBody>
      </p:sp>
    </p:spTree>
    <p:extLst>
      <p:ext uri="{BB962C8B-B14F-4D97-AF65-F5344CB8AC3E}">
        <p14:creationId xmlns:p14="http://schemas.microsoft.com/office/powerpoint/2010/main" val="3465671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Consider the following judgment task:</a:t>
            </a:r>
          </a:p>
        </p:txBody>
      </p:sp>
      <p:sp>
        <p:nvSpPr>
          <p:cNvPr id="3" name="Content Placeholder 2"/>
          <p:cNvSpPr>
            <a:spLocks noGrp="1"/>
          </p:cNvSpPr>
          <p:nvPr>
            <p:ph idx="1"/>
          </p:nvPr>
        </p:nvSpPr>
        <p:spPr>
          <a:xfrm>
            <a:off x="1981200" y="1600201"/>
            <a:ext cx="8229600" cy="4738479"/>
          </a:xfrm>
        </p:spPr>
        <p:txBody>
          <a:bodyPr>
            <a:normAutofit lnSpcReduction="10000"/>
          </a:bodyPr>
          <a:lstStyle/>
          <a:p>
            <a:pPr marL="0" indent="0">
              <a:buNone/>
            </a:pPr>
            <a:endParaRPr lang="en-US" dirty="0"/>
          </a:p>
          <a:p>
            <a:pPr marL="0" indent="0">
              <a:buNone/>
            </a:pPr>
            <a:r>
              <a:rPr lang="en-US" dirty="0"/>
              <a:t>Study of the incidence of kidney cancer in 3141 counties in the USA. The counties in which the incidence of kidney cancer is </a:t>
            </a:r>
            <a:r>
              <a:rPr lang="en-US" dirty="0">
                <a:solidFill>
                  <a:srgbClr val="C0504D"/>
                </a:solidFill>
              </a:rPr>
              <a:t>lowest</a:t>
            </a:r>
            <a:r>
              <a:rPr lang="en-US" dirty="0"/>
              <a:t> are mostly rural, sparsely populated, and located in traditionally Republican states in the Midwest, the South and the West.</a:t>
            </a:r>
          </a:p>
          <a:p>
            <a:pPr>
              <a:buNone/>
            </a:pPr>
            <a:endParaRPr lang="en-US" dirty="0"/>
          </a:p>
          <a:p>
            <a:pPr>
              <a:buNone/>
            </a:pPr>
            <a:r>
              <a:rPr lang="en-US" dirty="0"/>
              <a:t>What do you make of this?</a:t>
            </a:r>
          </a:p>
          <a:p>
            <a:pPr>
              <a:buNone/>
            </a:pPr>
            <a:endParaRPr lang="en-US" dirty="0"/>
          </a:p>
        </p:txBody>
      </p:sp>
    </p:spTree>
    <p:extLst>
      <p:ext uri="{BB962C8B-B14F-4D97-AF65-F5344CB8AC3E}">
        <p14:creationId xmlns:p14="http://schemas.microsoft.com/office/powerpoint/2010/main" val="40485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B1D3-DF7B-2F4D-9E96-E074706B02C8}"/>
              </a:ext>
            </a:extLst>
          </p:cNvPr>
          <p:cNvSpPr>
            <a:spLocks noGrp="1"/>
          </p:cNvSpPr>
          <p:nvPr>
            <p:ph type="title"/>
          </p:nvPr>
        </p:nvSpPr>
        <p:spPr/>
        <p:txBody>
          <a:bodyPr>
            <a:normAutofit fontScale="90000"/>
          </a:bodyPr>
          <a:lstStyle/>
          <a:p>
            <a:r>
              <a:rPr lang="en-US" dirty="0"/>
              <a:t>Even the best of us can’t resist the lure of cognitive ease over plain old statistics</a:t>
            </a:r>
          </a:p>
        </p:txBody>
      </p:sp>
      <p:sp>
        <p:nvSpPr>
          <p:cNvPr id="3" name="Content Placeholder 2">
            <a:extLst>
              <a:ext uri="{FF2B5EF4-FFF2-40B4-BE49-F238E27FC236}">
                <a16:creationId xmlns:a16="http://schemas.microsoft.com/office/drawing/2014/main" id="{0682FDD9-4EA6-5449-830B-F55BAFFF17F3}"/>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sz="4400" dirty="0"/>
              <a:t>Its just hard to see unless you have immense practice (even among practitioners!)</a:t>
            </a:r>
          </a:p>
          <a:p>
            <a:pPr marL="457200" lvl="1" indent="0">
              <a:buNone/>
            </a:pPr>
            <a:endParaRPr lang="en-US" dirty="0"/>
          </a:p>
        </p:txBody>
      </p:sp>
    </p:spTree>
    <p:extLst>
      <p:ext uri="{BB962C8B-B14F-4D97-AF65-F5344CB8AC3E}">
        <p14:creationId xmlns:p14="http://schemas.microsoft.com/office/powerpoint/2010/main" val="59712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024F-C157-8F4D-AA6B-FCA1C817DA5E}"/>
              </a:ext>
            </a:extLst>
          </p:cNvPr>
          <p:cNvSpPr>
            <a:spLocks noGrp="1"/>
          </p:cNvSpPr>
          <p:nvPr>
            <p:ph type="title"/>
          </p:nvPr>
        </p:nvSpPr>
        <p:spPr/>
        <p:txBody>
          <a:bodyPr>
            <a:normAutofit/>
          </a:bodyPr>
          <a:lstStyle/>
          <a:p>
            <a:r>
              <a:rPr lang="en-US" dirty="0"/>
              <a:t>Economics : The Log of Zero Problem</a:t>
            </a:r>
          </a:p>
        </p:txBody>
      </p:sp>
      <p:sp>
        <p:nvSpPr>
          <p:cNvPr id="3" name="Content Placeholder 2">
            <a:extLst>
              <a:ext uri="{FF2B5EF4-FFF2-40B4-BE49-F238E27FC236}">
                <a16:creationId xmlns:a16="http://schemas.microsoft.com/office/drawing/2014/main" id="{7CD18CBD-F7D9-1546-AD3C-C5D45498CBBD}"/>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sz="4400" dirty="0"/>
              <a:t>Lets think about the research design for understanding whether death penalty has a deterrence effect on homicide?</a:t>
            </a:r>
          </a:p>
        </p:txBody>
      </p:sp>
    </p:spTree>
    <p:extLst>
      <p:ext uri="{BB962C8B-B14F-4D97-AF65-F5344CB8AC3E}">
        <p14:creationId xmlns:p14="http://schemas.microsoft.com/office/powerpoint/2010/main" val="87560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0D4399-34DE-A442-9B4B-76232A28F60B}"/>
              </a:ext>
            </a:extLst>
          </p:cNvPr>
          <p:cNvSpPr>
            <a:spLocks noGrp="1"/>
          </p:cNvSpPr>
          <p:nvPr>
            <p:ph type="title"/>
          </p:nvPr>
        </p:nvSpPr>
        <p:spPr>
          <a:xfrm>
            <a:off x="444807" y="-276446"/>
            <a:ext cx="10972800" cy="1143000"/>
          </a:xfrm>
        </p:spPr>
        <p:txBody>
          <a:bodyPr/>
          <a:lstStyle/>
          <a:p>
            <a:r>
              <a:rPr lang="en-US" dirty="0"/>
              <a:t>Scientific Crisis in Social Priming Studies</a:t>
            </a:r>
          </a:p>
        </p:txBody>
      </p:sp>
      <p:pic>
        <p:nvPicPr>
          <p:cNvPr id="11" name="Content Placeholder 10">
            <a:extLst>
              <a:ext uri="{FF2B5EF4-FFF2-40B4-BE49-F238E27FC236}">
                <a16:creationId xmlns:a16="http://schemas.microsoft.com/office/drawing/2014/main" id="{8BF925CC-8CA4-CA4F-817A-595EF1222F6C}"/>
              </a:ext>
            </a:extLst>
          </p:cNvPr>
          <p:cNvPicPr>
            <a:picLocks noGrp="1" noChangeAspect="1"/>
          </p:cNvPicPr>
          <p:nvPr>
            <p:ph sz="half" idx="1"/>
          </p:nvPr>
        </p:nvPicPr>
        <p:blipFill>
          <a:blip r:embed="rId2"/>
          <a:stretch>
            <a:fillRect/>
          </a:stretch>
        </p:blipFill>
        <p:spPr>
          <a:xfrm>
            <a:off x="444807" y="866554"/>
            <a:ext cx="5651193" cy="5247167"/>
          </a:xfrm>
        </p:spPr>
      </p:pic>
      <p:pic>
        <p:nvPicPr>
          <p:cNvPr id="17" name="Content Placeholder 16">
            <a:extLst>
              <a:ext uri="{FF2B5EF4-FFF2-40B4-BE49-F238E27FC236}">
                <a16:creationId xmlns:a16="http://schemas.microsoft.com/office/drawing/2014/main" id="{9E44BDE1-EDBA-0B43-BE07-9AE39356D527}"/>
              </a:ext>
            </a:extLst>
          </p:cNvPr>
          <p:cNvPicPr>
            <a:picLocks noGrp="1" noChangeAspect="1"/>
          </p:cNvPicPr>
          <p:nvPr>
            <p:ph sz="half" idx="2"/>
          </p:nvPr>
        </p:nvPicPr>
        <p:blipFill>
          <a:blip r:embed="rId3"/>
          <a:stretch>
            <a:fillRect/>
          </a:stretch>
        </p:blipFill>
        <p:spPr>
          <a:xfrm>
            <a:off x="6260793" y="769052"/>
            <a:ext cx="4412511" cy="5344669"/>
          </a:xfrm>
        </p:spPr>
      </p:pic>
    </p:spTree>
    <p:extLst>
      <p:ext uri="{BB962C8B-B14F-4D97-AF65-F5344CB8AC3E}">
        <p14:creationId xmlns:p14="http://schemas.microsoft.com/office/powerpoint/2010/main" val="3083148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504D"/>
                </a:solidFill>
              </a:rPr>
              <a:t>The Florida Effect</a:t>
            </a:r>
          </a:p>
        </p:txBody>
      </p:sp>
      <p:sp>
        <p:nvSpPr>
          <p:cNvPr id="3" name="Content Placeholder 2"/>
          <p:cNvSpPr>
            <a:spLocks noGrp="1"/>
          </p:cNvSpPr>
          <p:nvPr>
            <p:ph idx="1"/>
          </p:nvPr>
        </p:nvSpPr>
        <p:spPr>
          <a:xfrm>
            <a:off x="1981200" y="1600201"/>
            <a:ext cx="8229600" cy="2452173"/>
          </a:xfrm>
        </p:spPr>
        <p:txBody>
          <a:bodyPr/>
          <a:lstStyle/>
          <a:p>
            <a:pPr marL="0" indent="0">
              <a:buNone/>
            </a:pPr>
            <a:r>
              <a:rPr lang="en-US" dirty="0"/>
              <a:t>Assemble 4 word sentences from 5 words</a:t>
            </a:r>
          </a:p>
          <a:p>
            <a:pPr>
              <a:buNone/>
            </a:pPr>
            <a:r>
              <a:rPr lang="en-US" dirty="0"/>
              <a:t>Eg: “finds he it yellow instantly”</a:t>
            </a:r>
          </a:p>
          <a:p>
            <a:pPr>
              <a:buNone/>
            </a:pPr>
            <a:endParaRPr lang="en-US" dirty="0"/>
          </a:p>
        </p:txBody>
      </p:sp>
      <p:sp>
        <p:nvSpPr>
          <p:cNvPr id="4" name="TextBox 3"/>
          <p:cNvSpPr txBox="1"/>
          <p:nvPr/>
        </p:nvSpPr>
        <p:spPr>
          <a:xfrm>
            <a:off x="2480676" y="3624266"/>
            <a:ext cx="6827510" cy="2554545"/>
          </a:xfrm>
          <a:prstGeom prst="rect">
            <a:avLst/>
          </a:prstGeom>
          <a:noFill/>
        </p:spPr>
        <p:txBody>
          <a:bodyPr wrap="square" rtlCol="0">
            <a:spAutoFit/>
          </a:bodyPr>
          <a:lstStyle/>
          <a:p>
            <a:pPr>
              <a:buNone/>
            </a:pPr>
            <a:r>
              <a:rPr lang="en-US" sz="3200" dirty="0"/>
              <a:t>One group scrambled sentences include</a:t>
            </a:r>
          </a:p>
          <a:p>
            <a:pPr>
              <a:buNone/>
            </a:pPr>
            <a:r>
              <a:rPr lang="en-US" sz="3200" dirty="0"/>
              <a:t>Florida, forgetful, old, grey, wrinkle</a:t>
            </a:r>
          </a:p>
          <a:p>
            <a:pPr>
              <a:buNone/>
            </a:pPr>
            <a:endParaRPr lang="en-US" sz="3200" dirty="0"/>
          </a:p>
          <a:p>
            <a:pPr>
              <a:buNone/>
            </a:pPr>
            <a:r>
              <a:rPr lang="en-US" sz="3200" dirty="0"/>
              <a:t>Asked to walk to another room…</a:t>
            </a:r>
          </a:p>
          <a:p>
            <a:endParaRPr lang="en-US" sz="3200" dirty="0"/>
          </a:p>
        </p:txBody>
      </p:sp>
    </p:spTree>
    <p:extLst>
      <p:ext uri="{BB962C8B-B14F-4D97-AF65-F5344CB8AC3E}">
        <p14:creationId xmlns:p14="http://schemas.microsoft.com/office/powerpoint/2010/main" val="203978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P spid="4" grpId="0" build="p" bldLvl="5"/>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solidFill>
                  <a:srgbClr val="C0504D"/>
                </a:solidFill>
              </a:rPr>
              <a:t>Voting</a:t>
            </a:r>
          </a:p>
        </p:txBody>
      </p:sp>
      <p:pic>
        <p:nvPicPr>
          <p:cNvPr id="4" name="Content Placeholder 3"/>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3"/>
              <a:srcRect l="-69017" r="-69017"/>
              <a:stretch>
                <a:fillRect/>
              </a:stretch>
            </p:blipFill>
          </mc:Choice>
          <mc:Fallback>
            <p:blipFill>
              <a:blip r:embed="rId4"/>
              <a:srcRect l="-69017" r="-69017"/>
              <a:stretch>
                <a:fillRect/>
              </a:stretch>
            </p:blipFill>
          </mc:Fallback>
        </mc:AlternateContent>
        <p:spPr>
          <a:xfrm>
            <a:off x="1981200" y="1143001"/>
            <a:ext cx="8229600" cy="4525963"/>
          </a:xfrm>
        </p:spPr>
      </p:pic>
      <p:sp>
        <p:nvSpPr>
          <p:cNvPr id="5" name="TextBox 4"/>
          <p:cNvSpPr txBox="1"/>
          <p:nvPr/>
        </p:nvSpPr>
        <p:spPr>
          <a:xfrm>
            <a:off x="2180456" y="5921602"/>
            <a:ext cx="6947134" cy="584776"/>
          </a:xfrm>
          <a:prstGeom prst="rect">
            <a:avLst/>
          </a:prstGeom>
          <a:noFill/>
        </p:spPr>
        <p:txBody>
          <a:bodyPr wrap="square" rtlCol="0">
            <a:spAutoFit/>
          </a:bodyPr>
          <a:lstStyle/>
          <a:p>
            <a:r>
              <a:rPr lang="en-US" sz="3200" dirty="0"/>
              <a:t>Arizona ballot to increase school funding</a:t>
            </a:r>
          </a:p>
        </p:txBody>
      </p:sp>
    </p:spTree>
    <p:extLst>
      <p:ext uri="{BB962C8B-B14F-4D97-AF65-F5344CB8AC3E}">
        <p14:creationId xmlns:p14="http://schemas.microsoft.com/office/powerpoint/2010/main" val="1041675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504D"/>
                </a:solidFill>
              </a:rPr>
              <a:t>Voting</a:t>
            </a:r>
            <a:endParaRPr lang="en-US" dirty="0"/>
          </a:p>
        </p:txBody>
      </p:sp>
      <p:sp>
        <p:nvSpPr>
          <p:cNvPr id="3" name="Content Placeholder 2"/>
          <p:cNvSpPr>
            <a:spLocks noGrp="1"/>
          </p:cNvSpPr>
          <p:nvPr>
            <p:ph idx="1"/>
          </p:nvPr>
        </p:nvSpPr>
        <p:spPr/>
        <p:txBody>
          <a:bodyPr/>
          <a:lstStyle/>
          <a:p>
            <a:r>
              <a:rPr lang="en-US" dirty="0"/>
              <a:t>Support greater when in a school </a:t>
            </a:r>
          </a:p>
          <a:p>
            <a:r>
              <a:rPr lang="en-US" dirty="0"/>
              <a:t>Also when exposure to pictures of classrooms &amp; school lockers increased support </a:t>
            </a:r>
          </a:p>
          <a:p>
            <a:r>
              <a:rPr lang="en-US" dirty="0"/>
              <a:t>bigger than parents</a:t>
            </a:r>
          </a:p>
          <a:p>
            <a:endParaRPr lang="en-US" dirty="0"/>
          </a:p>
        </p:txBody>
      </p:sp>
    </p:spTree>
    <p:extLst>
      <p:ext uri="{BB962C8B-B14F-4D97-AF65-F5344CB8AC3E}">
        <p14:creationId xmlns:p14="http://schemas.microsoft.com/office/powerpoint/2010/main" val="113444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3A4F1-D421-A540-82A4-656DDA8ED144}"/>
              </a:ext>
            </a:extLst>
          </p:cNvPr>
          <p:cNvSpPr>
            <a:spLocks noGrp="1"/>
          </p:cNvSpPr>
          <p:nvPr>
            <p:ph type="title"/>
          </p:nvPr>
        </p:nvSpPr>
        <p:spPr/>
        <p:txBody>
          <a:bodyPr/>
          <a:lstStyle/>
          <a:p>
            <a:r>
              <a:rPr lang="en-US" dirty="0"/>
              <a:t>Some notable additions from the lit</a:t>
            </a:r>
          </a:p>
        </p:txBody>
      </p:sp>
      <p:sp>
        <p:nvSpPr>
          <p:cNvPr id="3" name="Content Placeholder 2">
            <a:extLst>
              <a:ext uri="{FF2B5EF4-FFF2-40B4-BE49-F238E27FC236}">
                <a16:creationId xmlns:a16="http://schemas.microsoft.com/office/drawing/2014/main" id="{5BF73F62-7DD5-424D-9020-D31FED237715}"/>
              </a:ext>
            </a:extLst>
          </p:cNvPr>
          <p:cNvSpPr>
            <a:spLocks noGrp="1"/>
          </p:cNvSpPr>
          <p:nvPr>
            <p:ph idx="1"/>
          </p:nvPr>
        </p:nvSpPr>
        <p:spPr/>
        <p:txBody>
          <a:bodyPr/>
          <a:lstStyle/>
          <a:p>
            <a:r>
              <a:rPr lang="en-US" dirty="0"/>
              <a:t>Subtle reminders about money…..</a:t>
            </a:r>
          </a:p>
          <a:p>
            <a:pPr marL="0" indent="0">
              <a:buNone/>
            </a:pPr>
            <a:endParaRPr lang="en-US" dirty="0"/>
          </a:p>
          <a:p>
            <a:r>
              <a:rPr lang="en-US" dirty="0"/>
              <a:t>Holding warm coffee…..</a:t>
            </a:r>
          </a:p>
          <a:p>
            <a:endParaRPr lang="en-US" dirty="0"/>
          </a:p>
          <a:p>
            <a:r>
              <a:rPr lang="en-US" dirty="0"/>
              <a:t>Listening to the Beatles “When I’m 64”</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87266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Disbelief is not an option</a:t>
            </a:r>
          </a:p>
        </p:txBody>
      </p:sp>
      <p:sp>
        <p:nvSpPr>
          <p:cNvPr id="14" name="Content Placeholder 13"/>
          <p:cNvSpPr>
            <a:spLocks noGrp="1"/>
          </p:cNvSpPr>
          <p:nvPr>
            <p:ph idx="1"/>
          </p:nvPr>
        </p:nvSpPr>
        <p:spPr/>
        <p:txBody>
          <a:bodyPr/>
          <a:lstStyle/>
          <a:p>
            <a:r>
              <a:rPr lang="en-US" dirty="0"/>
              <a:t>“</a:t>
            </a:r>
            <a:r>
              <a:rPr lang="en-US" dirty="0">
                <a:hlinkClick r:id="rId2"/>
              </a:rPr>
              <a:t>Disbelief is not an option</a:t>
            </a:r>
            <a:r>
              <a:rPr lang="en-US" dirty="0"/>
              <a:t>…The results are not made up, nor are they statistical flukes. You have no choice but to accept that the major conclusions of these studies are true. More important, you must accept that they are true about </a:t>
            </a:r>
            <a:r>
              <a:rPr lang="en-US" i="1" dirty="0"/>
              <a:t>you</a:t>
            </a:r>
            <a:r>
              <a:rPr lang="en-US" dirty="0"/>
              <a:t>.” (TFS, p. 57)</a:t>
            </a:r>
          </a:p>
        </p:txBody>
      </p:sp>
      <p:pic>
        <p:nvPicPr>
          <p:cNvPr id="16" name="Picture 15" descr="images-5.jpeg"/>
          <p:cNvPicPr>
            <a:picLocks noChangeAspect="1"/>
          </p:cNvPicPr>
          <p:nvPr/>
        </p:nvPicPr>
        <p:blipFill>
          <a:blip r:embed="rId3"/>
          <a:stretch>
            <a:fillRect/>
          </a:stretch>
        </p:blipFill>
        <p:spPr>
          <a:xfrm>
            <a:off x="4984261" y="3863182"/>
            <a:ext cx="3721100" cy="2184400"/>
          </a:xfrm>
          <a:prstGeom prst="rect">
            <a:avLst/>
          </a:prstGeom>
        </p:spPr>
      </p:pic>
    </p:spTree>
    <p:extLst>
      <p:ext uri="{BB962C8B-B14F-4D97-AF65-F5344CB8AC3E}">
        <p14:creationId xmlns:p14="http://schemas.microsoft.com/office/powerpoint/2010/main" val="24044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bldLvl="3"/>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8A87-71BC-A144-BE80-3B9997CF24FC}"/>
              </a:ext>
            </a:extLst>
          </p:cNvPr>
          <p:cNvSpPr>
            <a:spLocks noGrp="1"/>
          </p:cNvSpPr>
          <p:nvPr>
            <p:ph type="title"/>
          </p:nvPr>
        </p:nvSpPr>
        <p:spPr/>
        <p:txBody>
          <a:bodyPr/>
          <a:lstStyle/>
          <a:p>
            <a:r>
              <a:rPr lang="en-US" dirty="0"/>
              <a:t>The replication crisis</a:t>
            </a:r>
          </a:p>
        </p:txBody>
      </p:sp>
      <p:sp>
        <p:nvSpPr>
          <p:cNvPr id="3" name="Content Placeholder 2">
            <a:extLst>
              <a:ext uri="{FF2B5EF4-FFF2-40B4-BE49-F238E27FC236}">
                <a16:creationId xmlns:a16="http://schemas.microsoft.com/office/drawing/2014/main" id="{8354EEBE-5805-2949-AC66-D17B8CA38B83}"/>
              </a:ext>
            </a:extLst>
          </p:cNvPr>
          <p:cNvSpPr>
            <a:spLocks noGrp="1"/>
          </p:cNvSpPr>
          <p:nvPr>
            <p:ph idx="1"/>
          </p:nvPr>
        </p:nvSpPr>
        <p:spPr>
          <a:xfrm>
            <a:off x="482009" y="1270592"/>
            <a:ext cx="10972800" cy="4525963"/>
          </a:xfrm>
        </p:spPr>
        <p:txBody>
          <a:bodyPr/>
          <a:lstStyle/>
          <a:p>
            <a:pPr marL="0" indent="0">
              <a:buNone/>
            </a:pPr>
            <a:r>
              <a:rPr lang="en-US" dirty="0"/>
              <a:t>“I don’t know a replicable finding. Its not that there isn’t one, but I can’t name it”</a:t>
            </a:r>
          </a:p>
          <a:p>
            <a:pPr marL="0" indent="0">
              <a:buNone/>
            </a:pPr>
            <a:endParaRPr lang="en-US" dirty="0"/>
          </a:p>
          <a:p>
            <a:pPr marL="0" indent="0">
              <a:buNone/>
            </a:pPr>
            <a:r>
              <a:rPr lang="en-US" dirty="0"/>
              <a:t>“I’ve gone from being full believer to full skeptic”</a:t>
            </a:r>
          </a:p>
          <a:p>
            <a:pPr marL="0" indent="0">
              <a:buNone/>
            </a:pPr>
            <a:endParaRPr lang="en-US" dirty="0"/>
          </a:p>
          <a:p>
            <a:pPr marL="0" indent="0">
              <a:buNone/>
            </a:pPr>
            <a:r>
              <a:rPr lang="en-US" dirty="0"/>
              <a:t>`when he read the relevant part of Kahneman’s book, “I was like, not one of these studies will replicate. And so far, nothing has”</a:t>
            </a:r>
          </a:p>
        </p:txBody>
      </p:sp>
    </p:spTree>
    <p:extLst>
      <p:ext uri="{BB962C8B-B14F-4D97-AF65-F5344CB8AC3E}">
        <p14:creationId xmlns:p14="http://schemas.microsoft.com/office/powerpoint/2010/main" val="2548063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1C89-B8FC-A444-BF9D-C995E0526486}"/>
              </a:ext>
            </a:extLst>
          </p:cNvPr>
          <p:cNvSpPr>
            <a:spLocks noGrp="1"/>
          </p:cNvSpPr>
          <p:nvPr>
            <p:ph type="title"/>
          </p:nvPr>
        </p:nvSpPr>
        <p:spPr/>
        <p:txBody>
          <a:bodyPr/>
          <a:lstStyle/>
          <a:p>
            <a:r>
              <a:rPr lang="en-US" dirty="0"/>
              <a:t>The Irony Effect</a:t>
            </a:r>
          </a:p>
        </p:txBody>
      </p:sp>
      <p:sp>
        <p:nvSpPr>
          <p:cNvPr id="3" name="Content Placeholder 2">
            <a:extLst>
              <a:ext uri="{FF2B5EF4-FFF2-40B4-BE49-F238E27FC236}">
                <a16:creationId xmlns:a16="http://schemas.microsoft.com/office/drawing/2014/main" id="{C6D72A08-7E10-7845-9AEE-033373DCE42D}"/>
              </a:ext>
            </a:extLst>
          </p:cNvPr>
          <p:cNvSpPr>
            <a:spLocks noGrp="1"/>
          </p:cNvSpPr>
          <p:nvPr>
            <p:ph idx="1"/>
          </p:nvPr>
        </p:nvSpPr>
        <p:spPr/>
        <p:txBody>
          <a:bodyPr>
            <a:normAutofit fontScale="92500" lnSpcReduction="20000"/>
          </a:bodyPr>
          <a:lstStyle/>
          <a:p>
            <a:r>
              <a:rPr lang="en-US" dirty="0"/>
              <a:t>Kahneman and Tversky anticipated the problem in their first paper in 1971 </a:t>
            </a:r>
            <a:r>
              <a:rPr lang="en-US" b="1" dirty="0"/>
              <a:t>“BELIEF IN THE LAW OF SMALL NUMBERS”</a:t>
            </a:r>
          </a:p>
          <a:p>
            <a:endParaRPr lang="en-US" dirty="0"/>
          </a:p>
          <a:p>
            <a:pPr marL="0" indent="0">
              <a:buNone/>
            </a:pPr>
            <a:r>
              <a:rPr lang="en-US" dirty="0"/>
              <a:t>“Apparently, most psychologists have an exaggerated belief in the likelihood of successfully replicating an obtained finding. The sources of such beliefs, and their consequences for the conduct of scientific inquiry, are what this paper is about. Our thesis is that people have strong intuitions about random sampling; that these intuitions are wrong in fundamental respects; that these intuitions are shared by naive subjects and by trained scientists; and that they are applied with unfortunate consequences in the course of scientific inquiry. “</a:t>
            </a:r>
          </a:p>
          <a:p>
            <a:endParaRPr lang="en-US" dirty="0"/>
          </a:p>
        </p:txBody>
      </p:sp>
    </p:spTree>
    <p:extLst>
      <p:ext uri="{BB962C8B-B14F-4D97-AF65-F5344CB8AC3E}">
        <p14:creationId xmlns:p14="http://schemas.microsoft.com/office/powerpoint/2010/main" val="3398625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A2FB-4587-4248-A77F-2E00428B37B6}"/>
              </a:ext>
            </a:extLst>
          </p:cNvPr>
          <p:cNvSpPr>
            <a:spLocks noGrp="1"/>
          </p:cNvSpPr>
          <p:nvPr>
            <p:ph type="title"/>
          </p:nvPr>
        </p:nvSpPr>
        <p:spPr/>
        <p:txBody>
          <a:bodyPr/>
          <a:lstStyle/>
          <a:p>
            <a:r>
              <a:rPr lang="en-US" dirty="0"/>
              <a:t>Mental Shotgun</a:t>
            </a:r>
          </a:p>
        </p:txBody>
      </p:sp>
      <p:sp>
        <p:nvSpPr>
          <p:cNvPr id="3" name="Content Placeholder 2">
            <a:extLst>
              <a:ext uri="{FF2B5EF4-FFF2-40B4-BE49-F238E27FC236}">
                <a16:creationId xmlns:a16="http://schemas.microsoft.com/office/drawing/2014/main" id="{94490CFA-5742-4C47-A069-C0EA707265DF}"/>
              </a:ext>
            </a:extLst>
          </p:cNvPr>
          <p:cNvSpPr>
            <a:spLocks noGrp="1"/>
          </p:cNvSpPr>
          <p:nvPr>
            <p:ph idx="1"/>
          </p:nvPr>
        </p:nvSpPr>
        <p:spPr/>
        <p:txBody>
          <a:bodyPr/>
          <a:lstStyle/>
          <a:p>
            <a:r>
              <a:rPr lang="en-US" dirty="0"/>
              <a:t>This is a thinking problem. </a:t>
            </a:r>
          </a:p>
          <a:p>
            <a:r>
              <a:rPr lang="en-US" dirty="0"/>
              <a:t>System 2 tries to go to work: Searches memory and forms hypotheses. </a:t>
            </a:r>
          </a:p>
          <a:p>
            <a:r>
              <a:rPr lang="en-US" dirty="0"/>
              <a:t>System 1 goes to work also: seeks associative coherence and cognitive ease that it recommends to System 2.</a:t>
            </a:r>
          </a:p>
          <a:p>
            <a:r>
              <a:rPr lang="en-US" dirty="0"/>
              <a:t>Associative machine activates network of associates and attempts to assemble story. </a:t>
            </a:r>
          </a:p>
          <a:p>
            <a:r>
              <a:rPr lang="en-US" dirty="0"/>
              <a:t>What is the causal coherence that comes to mind?</a:t>
            </a:r>
          </a:p>
          <a:p>
            <a:endParaRPr lang="en-US" dirty="0"/>
          </a:p>
        </p:txBody>
      </p:sp>
    </p:spTree>
    <p:extLst>
      <p:ext uri="{BB962C8B-B14F-4D97-AF65-F5344CB8AC3E}">
        <p14:creationId xmlns:p14="http://schemas.microsoft.com/office/powerpoint/2010/main" val="3369716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9D61-4BB3-114A-AD35-5EF412EE24DF}"/>
              </a:ext>
            </a:extLst>
          </p:cNvPr>
          <p:cNvSpPr>
            <a:spLocks noGrp="1"/>
          </p:cNvSpPr>
          <p:nvPr>
            <p:ph type="title"/>
          </p:nvPr>
        </p:nvSpPr>
        <p:spPr/>
        <p:txBody>
          <a:bodyPr/>
          <a:lstStyle/>
          <a:p>
            <a:r>
              <a:rPr lang="en-US" dirty="0"/>
              <a:t>Belief in the Law of Small Numbers</a:t>
            </a:r>
          </a:p>
        </p:txBody>
      </p:sp>
      <p:sp>
        <p:nvSpPr>
          <p:cNvPr id="3" name="Content Placeholder 2">
            <a:extLst>
              <a:ext uri="{FF2B5EF4-FFF2-40B4-BE49-F238E27FC236}">
                <a16:creationId xmlns:a16="http://schemas.microsoft.com/office/drawing/2014/main" id="{ED1BED54-261A-2A48-8EBB-D795BAA5FE13}"/>
              </a:ext>
            </a:extLst>
          </p:cNvPr>
          <p:cNvSpPr>
            <a:spLocks noGrp="1"/>
          </p:cNvSpPr>
          <p:nvPr>
            <p:ph idx="1"/>
          </p:nvPr>
        </p:nvSpPr>
        <p:spPr/>
        <p:txBody>
          <a:bodyPr/>
          <a:lstStyle/>
          <a:p>
            <a:pPr marL="0" indent="0">
              <a:buNone/>
            </a:pPr>
            <a:r>
              <a:rPr lang="en-US" dirty="0"/>
              <a:t>The strong bias towards believing that small samples closely resemble the population from which they are drawn is also part of a larger story: The exaggerated faith of researchers in what can be learned from a few observations is closely related to the halo effect, the sense we often get that we know and understand a person about whom we actually know very little. System 1 runs ahead of the facts in constructing a rich image on the basis of scraps of evidence. A machine for jumping to conclusions will act as if it believed in the law of small numbers. (TFS p 114)</a:t>
            </a:r>
          </a:p>
        </p:txBody>
      </p:sp>
    </p:spTree>
    <p:extLst>
      <p:ext uri="{BB962C8B-B14F-4D97-AF65-F5344CB8AC3E}">
        <p14:creationId xmlns:p14="http://schemas.microsoft.com/office/powerpoint/2010/main" val="3670913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921E5-9FFD-694B-8A63-62C6F9FFFCA5}"/>
              </a:ext>
            </a:extLst>
          </p:cNvPr>
          <p:cNvSpPr>
            <a:spLocks noGrp="1"/>
          </p:cNvSpPr>
          <p:nvPr>
            <p:ph type="title"/>
          </p:nvPr>
        </p:nvSpPr>
        <p:spPr/>
        <p:txBody>
          <a:bodyPr/>
          <a:lstStyle/>
          <a:p>
            <a:r>
              <a:rPr lang="en-US" dirty="0"/>
              <a:t>A Confession</a:t>
            </a:r>
          </a:p>
        </p:txBody>
      </p:sp>
      <p:sp>
        <p:nvSpPr>
          <p:cNvPr id="3" name="Content Placeholder 2">
            <a:extLst>
              <a:ext uri="{FF2B5EF4-FFF2-40B4-BE49-F238E27FC236}">
                <a16:creationId xmlns:a16="http://schemas.microsoft.com/office/drawing/2014/main" id="{B1892A39-787E-3243-9DD3-FFC55AB73125}"/>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See the blog </a:t>
            </a:r>
            <a:r>
              <a:rPr lang="en-US" dirty="0">
                <a:hlinkClick r:id="rId2"/>
              </a:rPr>
              <a:t>Replicability-index</a:t>
            </a:r>
            <a:endParaRPr lang="en-US" dirty="0"/>
          </a:p>
        </p:txBody>
      </p:sp>
    </p:spTree>
    <p:extLst>
      <p:ext uri="{BB962C8B-B14F-4D97-AF65-F5344CB8AC3E}">
        <p14:creationId xmlns:p14="http://schemas.microsoft.com/office/powerpoint/2010/main" val="2203444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13AE-DDE0-214F-B631-BFBE9D988E7D}"/>
              </a:ext>
            </a:extLst>
          </p:cNvPr>
          <p:cNvSpPr>
            <a:spLocks noGrp="1"/>
          </p:cNvSpPr>
          <p:nvPr>
            <p:ph type="title"/>
          </p:nvPr>
        </p:nvSpPr>
        <p:spPr/>
        <p:txBody>
          <a:bodyPr/>
          <a:lstStyle/>
          <a:p>
            <a:r>
              <a:rPr lang="en-US" dirty="0"/>
              <a:t>What is happening</a:t>
            </a:r>
          </a:p>
        </p:txBody>
      </p:sp>
      <p:sp>
        <p:nvSpPr>
          <p:cNvPr id="3" name="Content Placeholder 2">
            <a:extLst>
              <a:ext uri="{FF2B5EF4-FFF2-40B4-BE49-F238E27FC236}">
                <a16:creationId xmlns:a16="http://schemas.microsoft.com/office/drawing/2014/main" id="{BD571C0C-0F3E-1C4A-A42F-7879E5CE0961}"/>
              </a:ext>
            </a:extLst>
          </p:cNvPr>
          <p:cNvSpPr>
            <a:spLocks noGrp="1"/>
          </p:cNvSpPr>
          <p:nvPr>
            <p:ph idx="1"/>
          </p:nvPr>
        </p:nvSpPr>
        <p:spPr/>
        <p:txBody>
          <a:bodyPr>
            <a:normAutofit fontScale="92500"/>
          </a:bodyPr>
          <a:lstStyle/>
          <a:p>
            <a:r>
              <a:rPr lang="en-US" dirty="0"/>
              <a:t>People find something in the data</a:t>
            </a:r>
          </a:p>
          <a:p>
            <a:endParaRPr lang="en-US" dirty="0"/>
          </a:p>
          <a:p>
            <a:r>
              <a:rPr lang="en-US" dirty="0"/>
              <a:t>It accords with what they believe should be true (confirmation bias)</a:t>
            </a:r>
          </a:p>
          <a:p>
            <a:endParaRPr lang="en-US" dirty="0"/>
          </a:p>
          <a:p>
            <a:r>
              <a:rPr lang="en-US" dirty="0"/>
              <a:t>It gels with a causal account for explaining the phenomena</a:t>
            </a:r>
          </a:p>
          <a:p>
            <a:endParaRPr lang="en-US" dirty="0"/>
          </a:p>
          <a:p>
            <a:r>
              <a:rPr lang="en-US" dirty="0"/>
              <a:t>The role that chance is playing in explaining their finding is ignored (System 1 beats a busy System 2)</a:t>
            </a:r>
          </a:p>
          <a:p>
            <a:endParaRPr lang="en-US" dirty="0"/>
          </a:p>
        </p:txBody>
      </p:sp>
    </p:spTree>
    <p:extLst>
      <p:ext uri="{BB962C8B-B14F-4D97-AF65-F5344CB8AC3E}">
        <p14:creationId xmlns:p14="http://schemas.microsoft.com/office/powerpoint/2010/main" val="643537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6A62-C43E-2142-AE58-8B11576388B9}"/>
              </a:ext>
            </a:extLst>
          </p:cNvPr>
          <p:cNvSpPr>
            <a:spLocks noGrp="1"/>
          </p:cNvSpPr>
          <p:nvPr>
            <p:ph type="title"/>
          </p:nvPr>
        </p:nvSpPr>
        <p:spPr/>
        <p:txBody>
          <a:bodyPr/>
          <a:lstStyle/>
          <a:p>
            <a:r>
              <a:rPr lang="en-US" dirty="0"/>
              <a:t>Lets understand what is happening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629C44-C6DF-1B43-A9D3-21F41AE7DC18}"/>
                  </a:ext>
                </a:extLst>
              </p:cNvPr>
              <p:cNvSpPr>
                <a:spLocks noGrp="1"/>
              </p:cNvSpPr>
              <p:nvPr>
                <p:ph idx="1"/>
              </p:nvPr>
            </p:nvSpPr>
            <p:spPr/>
            <p:txBody>
              <a:bodyPr/>
              <a:lstStyle/>
              <a:p>
                <a:r>
                  <a:rPr lang="en-US" dirty="0"/>
                  <a:t>Lets say we run a randomized study on the difference between a control group </a:t>
                </a:r>
                <a14:m>
                  <m:oMath xmlns:m="http://schemas.openxmlformats.org/officeDocument/2006/math">
                    <m:r>
                      <a:rPr lang="en-US" b="0" i="1" smtClean="0">
                        <a:latin typeface="Cambria Math" panose="02040503050406030204" pitchFamily="18" charset="0"/>
                      </a:rPr>
                      <m:t>𝐶</m:t>
                    </m:r>
                  </m:oMath>
                </a14:m>
                <a:r>
                  <a:rPr lang="en-US" dirty="0"/>
                  <a:t> and treatment group </a:t>
                </a:r>
                <a14:m>
                  <m:oMath xmlns:m="http://schemas.openxmlformats.org/officeDocument/2006/math">
                    <m:r>
                      <a:rPr lang="en-US" b="0" i="1" smtClean="0">
                        <a:latin typeface="Cambria Math" panose="02040503050406030204" pitchFamily="18" charset="0"/>
                      </a:rPr>
                      <m:t>𝑇</m:t>
                    </m:r>
                  </m:oMath>
                </a14:m>
                <a:r>
                  <a:rPr lang="en-US" dirty="0"/>
                  <a:t> on an outcome variable in </a:t>
                </a:r>
                <a14:m>
                  <m:oMath xmlns:m="http://schemas.openxmlformats.org/officeDocument/2006/math">
                    <m:r>
                      <a:rPr lang="en-US" b="0" i="1" smtClean="0">
                        <a:latin typeface="Cambria Math" panose="02040503050406030204" pitchFamily="18" charset="0"/>
                      </a:rPr>
                      <m:t>𝑌</m:t>
                    </m:r>
                  </m:oMath>
                </a14:m>
                <a:r>
                  <a:rPr lang="en-US" dirty="0"/>
                  <a:t>.</a:t>
                </a:r>
              </a:p>
              <a:p>
                <a:endParaRPr lang="en-US" dirty="0"/>
              </a:p>
              <a:p>
                <a:r>
                  <a:rPr lang="en-US" dirty="0"/>
                  <a:t>We collect data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𝐶</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20</m:t>
                        </m:r>
                      </m:sub>
                      <m:sup>
                        <m:r>
                          <a:rPr lang="en-US" b="0" i="1" smtClean="0">
                            <a:latin typeface="Cambria Math" panose="02040503050406030204" pitchFamily="18" charset="0"/>
                          </a:rPr>
                          <m:t>𝐶</m:t>
                        </m:r>
                      </m:sup>
                    </m:sSubSup>
                  </m:oMath>
                </a14:m>
                <a:r>
                  <a:rPr lang="en-US" dirty="0"/>
                  <a:t> and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20</m:t>
                        </m:r>
                      </m:sub>
                      <m:sup>
                        <m:r>
                          <a:rPr lang="en-US" b="0" i="1" smtClean="0">
                            <a:latin typeface="Cambria Math" panose="02040503050406030204" pitchFamily="18" charset="0"/>
                          </a:rPr>
                          <m:t>𝑇</m:t>
                        </m:r>
                      </m:sup>
                    </m:sSubSup>
                  </m:oMath>
                </a14:m>
                <a:r>
                  <a:rPr lang="en-US" dirty="0"/>
                  <a:t> on </a:t>
                </a:r>
                <a14:m>
                  <m:oMath xmlns:m="http://schemas.openxmlformats.org/officeDocument/2006/math">
                    <m:r>
                      <a:rPr lang="en-US" b="0" i="1" smtClean="0">
                        <a:latin typeface="Cambria Math" panose="02040503050406030204" pitchFamily="18" charset="0"/>
                      </a:rPr>
                      <m:t>𝑌</m:t>
                    </m:r>
                  </m:oMath>
                </a14:m>
                <a:endParaRPr lang="en-US" dirty="0"/>
              </a:p>
              <a:p>
                <a:endParaRPr lang="en-US" dirty="0"/>
              </a:p>
              <a:p>
                <a:r>
                  <a:rPr lang="en-US" dirty="0"/>
                  <a:t>You find that </a:t>
                </a:r>
                <a14:m>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p>
                        <m:r>
                          <a:rPr lang="en-US" b="0" i="1" dirty="0" smtClean="0">
                            <a:latin typeface="Cambria Math" panose="02040503050406030204" pitchFamily="18" charset="0"/>
                          </a:rPr>
                          <m:t>𝐶</m:t>
                        </m:r>
                      </m:sup>
                    </m:sSup>
                    <m:r>
                      <a:rPr lang="en-US" b="0" i="1" dirty="0" smtClean="0">
                        <a:latin typeface="Cambria Math" panose="02040503050406030204" pitchFamily="18" charset="0"/>
                      </a:rPr>
                      <m:t>&lt;</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𝑦</m:t>
                            </m:r>
                          </m:e>
                        </m:acc>
                      </m:e>
                      <m:sup>
                        <m:r>
                          <a:rPr lang="en-US" b="0" i="1" dirty="0" smtClean="0">
                            <a:latin typeface="Cambria Math" panose="02040503050406030204" pitchFamily="18" charset="0"/>
                          </a:rPr>
                          <m:t>𝑇</m:t>
                        </m:r>
                      </m:sup>
                    </m:sSup>
                  </m:oMath>
                </a14:m>
                <a:r>
                  <a:rPr lang="en-US" dirty="0"/>
                  <a:t>…, Now what did we learn?</a:t>
                </a:r>
              </a:p>
            </p:txBody>
          </p:sp>
        </mc:Choice>
        <mc:Fallback xmlns="">
          <p:sp>
            <p:nvSpPr>
              <p:cNvPr id="3" name="Content Placeholder 2">
                <a:extLst>
                  <a:ext uri="{FF2B5EF4-FFF2-40B4-BE49-F238E27FC236}">
                    <a16:creationId xmlns:a16="http://schemas.microsoft.com/office/drawing/2014/main" id="{ED629C44-C6DF-1B43-A9D3-21F41AE7DC18}"/>
                  </a:ext>
                </a:extLst>
              </p:cNvPr>
              <p:cNvSpPr>
                <a:spLocks noGrp="1" noRot="1" noChangeAspect="1" noMove="1" noResize="1" noEditPoints="1" noAdjustHandles="1" noChangeArrowheads="1" noChangeShapeType="1" noTextEdit="1"/>
              </p:cNvSpPr>
              <p:nvPr>
                <p:ph idx="1"/>
              </p:nvPr>
            </p:nvSpPr>
            <p:spPr>
              <a:blipFill>
                <a:blip r:embed="rId2"/>
                <a:stretch>
                  <a:fillRect l="-1389" t="-1401" r="-1157"/>
                </a:stretch>
              </a:blipFill>
            </p:spPr>
            <p:txBody>
              <a:bodyPr/>
              <a:lstStyle/>
              <a:p>
                <a:r>
                  <a:rPr lang="en-US">
                    <a:noFill/>
                  </a:rPr>
                  <a:t> </a:t>
                </a:r>
              </a:p>
            </p:txBody>
          </p:sp>
        </mc:Fallback>
      </mc:AlternateContent>
    </p:spTree>
    <p:extLst>
      <p:ext uri="{BB962C8B-B14F-4D97-AF65-F5344CB8AC3E}">
        <p14:creationId xmlns:p14="http://schemas.microsoft.com/office/powerpoint/2010/main" val="982268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39EE28-FD94-414F-B619-545D6A4C6EA7}"/>
              </a:ext>
            </a:extLst>
          </p:cNvPr>
          <p:cNvPicPr>
            <a:picLocks noChangeAspect="1"/>
          </p:cNvPicPr>
          <p:nvPr/>
        </p:nvPicPr>
        <p:blipFill>
          <a:blip r:embed="rId2"/>
          <a:stretch>
            <a:fillRect/>
          </a:stretch>
        </p:blipFill>
        <p:spPr>
          <a:xfrm>
            <a:off x="648396" y="813844"/>
            <a:ext cx="10795000" cy="5080000"/>
          </a:xfrm>
          <a:prstGeom prst="rect">
            <a:avLst/>
          </a:prstGeom>
        </p:spPr>
      </p:pic>
      <p:sp>
        <p:nvSpPr>
          <p:cNvPr id="5" name="Rectangle 4">
            <a:extLst>
              <a:ext uri="{FF2B5EF4-FFF2-40B4-BE49-F238E27FC236}">
                <a16:creationId xmlns:a16="http://schemas.microsoft.com/office/drawing/2014/main" id="{A1FBCADB-8479-5848-8705-A99B25397F69}"/>
              </a:ext>
            </a:extLst>
          </p:cNvPr>
          <p:cNvSpPr/>
          <p:nvPr/>
        </p:nvSpPr>
        <p:spPr>
          <a:xfrm>
            <a:off x="7114784" y="5248405"/>
            <a:ext cx="1628383" cy="38830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6730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508F-686A-B542-BEB4-78B6B4F7F8EE}"/>
              </a:ext>
            </a:extLst>
          </p:cNvPr>
          <p:cNvSpPr>
            <a:spLocks noGrp="1"/>
          </p:cNvSpPr>
          <p:nvPr>
            <p:ph type="title"/>
          </p:nvPr>
        </p:nvSpPr>
        <p:spPr/>
        <p:txBody>
          <a:bodyPr/>
          <a:lstStyle/>
          <a:p>
            <a:r>
              <a:rPr lang="en-US" dirty="0"/>
              <a:t>Treatment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075EFE-4FF4-EB4C-91BF-1CC4D9F56D34}"/>
                  </a:ext>
                </a:extLst>
              </p:cNvPr>
              <p:cNvSpPr>
                <a:spLocks noGrp="1"/>
              </p:cNvSpPr>
              <p:nvPr>
                <p:ph idx="1"/>
              </p:nvPr>
            </p:nvSpPr>
            <p:spPr/>
            <p:txBody>
              <a:bodyPr>
                <a:normAutofit fontScale="92500"/>
              </a:bodyPr>
              <a:lstStyle/>
              <a:p>
                <a:r>
                  <a:rPr lang="en-US" dirty="0"/>
                  <a:t>View the data as the outcome of a </a:t>
                </a:r>
                <a:r>
                  <a:rPr lang="en-US" b="1" i="1" dirty="0"/>
                  <a:t>sampling experiment from an underlying probability model of the population being studied.</a:t>
                </a:r>
                <a:endParaRPr lang="en-US" b="1" dirty="0"/>
              </a:p>
              <a:p>
                <a:pPr marL="0" indent="0">
                  <a:buNone/>
                </a:pPr>
                <a:endParaRPr lang="en-US" b="0" i="1" dirty="0">
                  <a:latin typeface="Cambria Math" panose="02040503050406030204" pitchFamily="18" charset="0"/>
                </a:endParaRPr>
              </a:p>
              <a:p>
                <a:pPr marL="0" indent="0">
                  <a:buNone/>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1</m:t>
                        </m:r>
                      </m:sub>
                      <m:sup>
                        <m:r>
                          <a:rPr lang="en-US" b="0" i="1" smtClean="0">
                            <a:latin typeface="Cambria Math" panose="02040503050406030204" pitchFamily="18" charset="0"/>
                          </a:rPr>
                          <m:t>𝐶</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2</m:t>
                        </m:r>
                      </m:sub>
                      <m:sup>
                        <m:r>
                          <a:rPr lang="en-US" b="0" i="1" smtClean="0">
                            <a:latin typeface="Cambria Math" panose="02040503050406030204" pitchFamily="18" charset="0"/>
                          </a:rPr>
                          <m:t>𝑐</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20</m:t>
                        </m:r>
                      </m:sub>
                      <m:sup>
                        <m:r>
                          <a:rPr lang="en-US" b="0" i="1" smtClean="0">
                            <a:latin typeface="Cambria Math" panose="02040503050406030204" pitchFamily="18" charset="0"/>
                          </a:rPr>
                          <m:t>𝐶</m:t>
                        </m:r>
                      </m:sup>
                    </m:sSubSup>
                  </m:oMath>
                </a14:m>
                <a:r>
                  <a:rPr lang="en-US" dirty="0"/>
                  <a:t> are independent urn draws from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𝜇</m:t>
                        </m:r>
                      </m:e>
                      <m:sup>
                        <m:r>
                          <a:rPr lang="en-US" b="0" i="1" smtClean="0">
                            <a:latin typeface="Cambria Math" panose="02040503050406030204" pitchFamily="18" charset="0"/>
                          </a:rPr>
                          <m:t>𝐶</m:t>
                        </m:r>
                      </m:sup>
                    </m:sSup>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oMath>
                </a14:m>
                <a:endParaRPr lang="en-US" dirty="0"/>
              </a:p>
              <a:p>
                <a:pPr marL="0" indent="0">
                  <a:buNone/>
                </a:pPr>
                <a:endParaRPr lang="en-US" dirty="0"/>
              </a:p>
              <a:p>
                <a:pPr marL="0" indent="0">
                  <a:buNone/>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20</m:t>
                        </m:r>
                      </m:sub>
                      <m:sup>
                        <m:r>
                          <a:rPr lang="en-US" b="0" i="1" smtClean="0">
                            <a:latin typeface="Cambria Math" panose="02040503050406030204" pitchFamily="18" charset="0"/>
                          </a:rPr>
                          <m:t>𝑇</m:t>
                        </m:r>
                      </m:sup>
                    </m:sSubSup>
                  </m:oMath>
                </a14:m>
                <a:r>
                  <a:rPr lang="en-US" dirty="0"/>
                  <a:t> are independent urn draws from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𝜇</m:t>
                        </m:r>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oMath>
                </a14:m>
                <a:endParaRPr lang="en-US" dirty="0"/>
              </a:p>
              <a:p>
                <a:pPr marL="0" indent="0">
                  <a:buNone/>
                </a:pPr>
                <a:endParaRPr lang="en-US" dirty="0"/>
              </a:p>
              <a:p>
                <a:pPr marL="0" indent="0">
                  <a:buNone/>
                </a:pPr>
                <a:r>
                  <a:rPr lang="en-US" dirty="0"/>
                  <a:t>The effect of interest is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𝜇</m:t>
                        </m:r>
                      </m:e>
                      <m:sup>
                        <m:r>
                          <a:rPr lang="en-US" b="0" i="1" smtClean="0">
                            <a:latin typeface="Cambria Math" panose="02040503050406030204" pitchFamily="18" charset="0"/>
                          </a:rPr>
                          <m:t>𝑇</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𝜇</m:t>
                        </m:r>
                      </m:e>
                      <m:sup>
                        <m:r>
                          <a:rPr lang="en-US" b="0" i="1" smtClean="0">
                            <a:latin typeface="Cambria Math" panose="02040503050406030204" pitchFamily="18" charset="0"/>
                          </a:rPr>
                          <m:t>𝐶</m:t>
                        </m:r>
                      </m:sup>
                    </m:sSup>
                  </m:oMath>
                </a14:m>
                <a:r>
                  <a:rPr lang="en-US" dirty="0"/>
                  <a:t>, aka, the </a:t>
                </a:r>
                <a:r>
                  <a:rPr lang="en-US" b="1" dirty="0"/>
                  <a:t>treatment effect</a:t>
                </a: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1075EFE-4FF4-EB4C-91BF-1CC4D9F56D34}"/>
                  </a:ext>
                </a:extLst>
              </p:cNvPr>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spTree>
    <p:extLst>
      <p:ext uri="{BB962C8B-B14F-4D97-AF65-F5344CB8AC3E}">
        <p14:creationId xmlns:p14="http://schemas.microsoft.com/office/powerpoint/2010/main" val="3485274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CDD5E-E3A4-374D-828F-161D399159E4}"/>
              </a:ext>
            </a:extLst>
          </p:cNvPr>
          <p:cNvSpPr>
            <a:spLocks noGrp="1"/>
          </p:cNvSpPr>
          <p:nvPr>
            <p:ph type="title"/>
          </p:nvPr>
        </p:nvSpPr>
        <p:spPr/>
        <p:txBody>
          <a:bodyPr/>
          <a:lstStyle/>
          <a:p>
            <a:r>
              <a:rPr lang="en-US" dirty="0"/>
              <a:t>The Null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83F031-2B58-574C-9EEF-DDA8AC6D0327}"/>
                  </a:ext>
                </a:extLst>
              </p:cNvPr>
              <p:cNvSpPr>
                <a:spLocks noGrp="1"/>
              </p:cNvSpPr>
              <p:nvPr>
                <p:ph idx="1"/>
              </p:nvPr>
            </p:nvSpPr>
            <p:spPr/>
            <p:txBody>
              <a:bodyPr>
                <a:normAutofit fontScale="92500" lnSpcReduction="10000"/>
              </a:bodyPr>
              <a:lstStyle/>
              <a:p>
                <a:r>
                  <a:rPr lang="en-US" dirty="0"/>
                  <a:t>Test statistic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p>
                        <m:r>
                          <a:rPr lang="en-US" b="0" i="1" smtClean="0">
                            <a:latin typeface="Cambria Math" panose="02040503050406030204" pitchFamily="18" charset="0"/>
                          </a:rPr>
                          <m:t>𝑇</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p>
                        <m:r>
                          <a:rPr lang="en-US" b="0" i="1" smtClean="0">
                            <a:latin typeface="Cambria Math" panose="02040503050406030204" pitchFamily="18" charset="0"/>
                          </a:rPr>
                          <m:t>𝐶</m:t>
                        </m:r>
                      </m:sup>
                    </m:sSup>
                    <m:r>
                      <a:rPr lang="en-US" b="0" i="1" smtClean="0">
                        <a:latin typeface="Cambria Math" panose="02040503050406030204" pitchFamily="18" charset="0"/>
                      </a:rPr>
                      <m:t>)</m:t>
                    </m:r>
                  </m:oMath>
                </a14:m>
                <a:r>
                  <a:rPr lang="en-US" dirty="0"/>
                  <a:t> is a draw from an urn </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𝑑</m:t>
                          </m:r>
                        </m:sub>
                      </m:sSub>
                      <m:r>
                        <a:rPr lang="en-US" i="1">
                          <a:latin typeface="Cambria Math" panose="02040503050406030204" pitchFamily="18" charset="0"/>
                        </a:rPr>
                        <m:t>)</m:t>
                      </m:r>
                    </m:oMath>
                  </m:oMathPara>
                </a14:m>
                <a:endParaRPr lang="en-US" dirty="0"/>
              </a:p>
              <a:p>
                <a:endParaRPr lang="en-US" dirty="0"/>
              </a:p>
              <a:p>
                <a:r>
                  <a:rPr lang="en-US" dirty="0"/>
                  <a:t>The test statistic </a:t>
                </a:r>
                <a14:m>
                  <m:oMath xmlns:m="http://schemas.openxmlformats.org/officeDocument/2006/math">
                    <m:r>
                      <a:rPr lang="en-US" b="0" i="1" smtClean="0">
                        <a:latin typeface="Cambria Math" panose="02040503050406030204" pitchFamily="18" charset="0"/>
                      </a:rPr>
                      <m:t>𝑇</m:t>
                    </m:r>
                  </m:oMath>
                </a14:m>
                <a:r>
                  <a:rPr lang="en-US" dirty="0"/>
                  <a:t> is a random variable that depends on the treatment effect </a:t>
                </a:r>
              </a:p>
              <a:p>
                <a:endParaRPr lang="en-US" dirty="0"/>
              </a:p>
              <a:p>
                <a:r>
                  <a:rPr lang="en-US" dirty="0"/>
                  <a:t>The Null Hypothesis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 is no effect (pure random sampling differences between the groups).</a:t>
                </a:r>
              </a:p>
            </p:txBody>
          </p:sp>
        </mc:Choice>
        <mc:Fallback xmlns="">
          <p:sp>
            <p:nvSpPr>
              <p:cNvPr id="3" name="Content Placeholder 2">
                <a:extLst>
                  <a:ext uri="{FF2B5EF4-FFF2-40B4-BE49-F238E27FC236}">
                    <a16:creationId xmlns:a16="http://schemas.microsoft.com/office/drawing/2014/main" id="{9B83F031-2B58-574C-9EEF-DDA8AC6D0327}"/>
                  </a:ext>
                </a:extLst>
              </p:cNvPr>
              <p:cNvSpPr>
                <a:spLocks noGrp="1" noRot="1" noChangeAspect="1" noMove="1" noResize="1" noEditPoints="1" noAdjustHandles="1" noChangeArrowheads="1" noChangeShapeType="1" noTextEdit="1"/>
              </p:cNvSpPr>
              <p:nvPr>
                <p:ph idx="1"/>
              </p:nvPr>
            </p:nvSpPr>
            <p:spPr>
              <a:blipFill>
                <a:blip r:embed="rId2"/>
                <a:stretch>
                  <a:fillRect l="-1273" t="-2241"/>
                </a:stretch>
              </a:blipFill>
            </p:spPr>
            <p:txBody>
              <a:bodyPr/>
              <a:lstStyle/>
              <a:p>
                <a:r>
                  <a:rPr lang="en-US">
                    <a:noFill/>
                  </a:rPr>
                  <a:t> </a:t>
                </a:r>
              </a:p>
            </p:txBody>
          </p:sp>
        </mc:Fallback>
      </mc:AlternateContent>
    </p:spTree>
    <p:extLst>
      <p:ext uri="{BB962C8B-B14F-4D97-AF65-F5344CB8AC3E}">
        <p14:creationId xmlns:p14="http://schemas.microsoft.com/office/powerpoint/2010/main" val="2231457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7E2E1-68C5-E140-B155-237363E84376}"/>
              </a:ext>
            </a:extLst>
          </p:cNvPr>
          <p:cNvSpPr>
            <a:spLocks noGrp="1"/>
          </p:cNvSpPr>
          <p:nvPr>
            <p:ph type="title"/>
          </p:nvPr>
        </p:nvSpPr>
        <p:spPr/>
        <p:txBody>
          <a:bodyPr/>
          <a:lstStyle/>
          <a:p>
            <a:r>
              <a:rPr lang="en-US" dirty="0"/>
              <a:t>The p-value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02F514-6B8D-6847-A81E-BE71C77C82BC}"/>
                  </a:ext>
                </a:extLst>
              </p:cNvPr>
              <p:cNvSpPr>
                <a:spLocks noGrp="1"/>
              </p:cNvSpPr>
              <p:nvPr>
                <p:ph idx="1"/>
              </p:nvPr>
            </p:nvSpPr>
            <p:spPr/>
            <p:txBody>
              <a:bodyPr/>
              <a:lstStyle/>
              <a:p>
                <a:r>
                  <a:rPr lang="en-US" dirty="0"/>
                  <a:t>What is the likelihood of observing an observed effect size as large as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t> under the null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endParaRPr lang="en-US" dirty="0"/>
              </a:p>
              <a:p>
                <a:pPr marL="0" indent="0">
                  <a:buNone/>
                </a:pPr>
                <a:endParaRPr lang="en-US" dirty="0"/>
              </a:p>
              <a:p>
                <a:r>
                  <a:rPr lang="en-US" dirty="0"/>
                  <a:t>This is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sep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m:t>
                    </m:r>
                    <m:r>
                      <a:rPr lang="en-US" b="0" i="1" smtClean="0">
                        <a:latin typeface="Cambria Math" panose="02040503050406030204" pitchFamily="18" charset="0"/>
                      </a:rPr>
                      <m:t>𝑝</m:t>
                    </m:r>
                  </m:oMath>
                </a14:m>
                <a:r>
                  <a:rPr lang="en-US" dirty="0"/>
                  <a:t>, the so called </a:t>
                </a:r>
                <a:r>
                  <a:rPr lang="en-US" i="1" dirty="0"/>
                  <a:t>p-value</a:t>
                </a:r>
                <a:r>
                  <a:rPr lang="en-US" dirty="0"/>
                  <a:t>. </a:t>
                </a:r>
              </a:p>
              <a:p>
                <a:endParaRPr lang="en-US" dirty="0"/>
              </a:p>
              <a:p>
                <a:r>
                  <a:rPr lang="en-US" dirty="0"/>
                  <a:t>Gives a basis for rejecting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t> - a low p-value is a low concordance between the hypothesis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t> and the evidence/data.</a:t>
                </a:r>
              </a:p>
            </p:txBody>
          </p:sp>
        </mc:Choice>
        <mc:Fallback xmlns="">
          <p:sp>
            <p:nvSpPr>
              <p:cNvPr id="3" name="Content Placeholder 2">
                <a:extLst>
                  <a:ext uri="{FF2B5EF4-FFF2-40B4-BE49-F238E27FC236}">
                    <a16:creationId xmlns:a16="http://schemas.microsoft.com/office/drawing/2014/main" id="{9202F514-6B8D-6847-A81E-BE71C77C82BC}"/>
                  </a:ext>
                </a:extLst>
              </p:cNvPr>
              <p:cNvSpPr>
                <a:spLocks noGrp="1" noRot="1" noChangeAspect="1" noMove="1" noResize="1" noEditPoints="1" noAdjustHandles="1" noChangeArrowheads="1" noChangeShapeType="1" noTextEdit="1"/>
              </p:cNvSpPr>
              <p:nvPr>
                <p:ph idx="1"/>
              </p:nvPr>
            </p:nvSpPr>
            <p:spPr>
              <a:blipFill>
                <a:blip r:embed="rId2"/>
                <a:stretch>
                  <a:fillRect l="-1389" t="-1401" b="-840"/>
                </a:stretch>
              </a:blipFill>
            </p:spPr>
            <p:txBody>
              <a:bodyPr/>
              <a:lstStyle/>
              <a:p>
                <a:r>
                  <a:rPr lang="en-US">
                    <a:noFill/>
                  </a:rPr>
                  <a:t> </a:t>
                </a:r>
              </a:p>
            </p:txBody>
          </p:sp>
        </mc:Fallback>
      </mc:AlternateContent>
    </p:spTree>
    <p:extLst>
      <p:ext uri="{BB962C8B-B14F-4D97-AF65-F5344CB8AC3E}">
        <p14:creationId xmlns:p14="http://schemas.microsoft.com/office/powerpoint/2010/main" val="2540645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84DB-46D6-A34F-B1F1-C8470585201C}"/>
              </a:ext>
            </a:extLst>
          </p:cNvPr>
          <p:cNvSpPr>
            <a:spLocks noGrp="1"/>
          </p:cNvSpPr>
          <p:nvPr>
            <p:ph type="title"/>
          </p:nvPr>
        </p:nvSpPr>
        <p:spPr/>
        <p:txBody>
          <a:bodyPr/>
          <a:lstStyle/>
          <a:p>
            <a:r>
              <a:rPr lang="en-US" dirty="0"/>
              <a:t>The significance level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5C6AF3B-CAE1-864E-B55B-B68F14DF49FE}"/>
                  </a:ext>
                </a:extLst>
              </p:cNvPr>
              <p:cNvSpPr>
                <a:spLocks noGrp="1"/>
              </p:cNvSpPr>
              <p:nvPr>
                <p:ph idx="1"/>
              </p:nvPr>
            </p:nvSpPr>
            <p:spPr/>
            <p:txBody>
              <a:bodyPr/>
              <a:lstStyle/>
              <a:p>
                <a:r>
                  <a:rPr lang="en-US" dirty="0"/>
                  <a:t>We will set a cutoff </a:t>
                </a:r>
                <a14:m>
                  <m:oMath xmlns:m="http://schemas.openxmlformats.org/officeDocument/2006/math">
                    <m:r>
                      <a:rPr lang="en-US" b="0" i="1" smtClean="0">
                        <a:latin typeface="Cambria Math" panose="02040503050406030204" pitchFamily="18" charset="0"/>
                      </a:rPr>
                      <m:t>𝑐</m:t>
                    </m:r>
                  </m:oMath>
                </a14:m>
                <a:r>
                  <a:rPr lang="en-US" dirty="0"/>
                  <a:t> such that if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&gt;</m:t>
                    </m:r>
                    <m:r>
                      <a:rPr lang="en-US" b="0" i="1" smtClean="0">
                        <a:latin typeface="Cambria Math" panose="02040503050406030204" pitchFamily="18" charset="0"/>
                      </a:rPr>
                      <m:t>𝑐</m:t>
                    </m:r>
                  </m:oMath>
                </a14:m>
                <a:r>
                  <a:rPr lang="en-US" dirty="0"/>
                  <a:t>, then we reject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endParaRPr lang="en-US" dirty="0"/>
              </a:p>
              <a:p>
                <a:endParaRPr lang="en-US" dirty="0"/>
              </a:p>
              <a:p>
                <a:r>
                  <a:rPr lang="en-US" b="1" dirty="0"/>
                  <a:t>Type 1 error</a:t>
                </a:r>
                <a:r>
                  <a:rPr lang="en-US" dirty="0"/>
                  <a:t>: We want to minimize the risk of a false positive– rejecting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t> when it is true. </a:t>
                </a:r>
              </a:p>
              <a:p>
                <a:endParaRPr lang="en-US" dirty="0"/>
              </a:p>
              <a:p>
                <a:r>
                  <a:rPr lang="en-US" dirty="0"/>
                  <a:t>We pick a small significance level </a:t>
                </a:r>
                <a14:m>
                  <m:oMath xmlns:m="http://schemas.openxmlformats.org/officeDocument/2006/math">
                    <m:r>
                      <a:rPr lang="en-US" b="0" i="1" smtClean="0">
                        <a:latin typeface="Cambria Math" panose="02040503050406030204" pitchFamily="18" charset="0"/>
                      </a:rPr>
                      <m:t>𝛼</m:t>
                    </m:r>
                  </m:oMath>
                </a14:m>
                <a:r>
                  <a:rPr lang="en-US" dirty="0"/>
                  <a:t> (typically .05) of the type 1 risk we are willing to incur. </a:t>
                </a:r>
              </a:p>
            </p:txBody>
          </p:sp>
        </mc:Choice>
        <mc:Fallback>
          <p:sp>
            <p:nvSpPr>
              <p:cNvPr id="3" name="Content Placeholder 2">
                <a:extLst>
                  <a:ext uri="{FF2B5EF4-FFF2-40B4-BE49-F238E27FC236}">
                    <a16:creationId xmlns:a16="http://schemas.microsoft.com/office/drawing/2014/main" id="{E5C6AF3B-CAE1-864E-B55B-B68F14DF49FE}"/>
                  </a:ext>
                </a:extLst>
              </p:cNvPr>
              <p:cNvSpPr>
                <a:spLocks noGrp="1" noRot="1" noChangeAspect="1" noMove="1" noResize="1" noEditPoints="1" noAdjustHandles="1" noChangeArrowheads="1" noChangeShapeType="1" noTextEdit="1"/>
              </p:cNvSpPr>
              <p:nvPr>
                <p:ph idx="1"/>
              </p:nvPr>
            </p:nvSpPr>
            <p:spPr>
              <a:blipFill>
                <a:blip r:embed="rId2"/>
                <a:stretch>
                  <a:fillRect l="-1389" t="-1401" r="-694"/>
                </a:stretch>
              </a:blipFill>
            </p:spPr>
            <p:txBody>
              <a:bodyPr/>
              <a:lstStyle/>
              <a:p>
                <a:r>
                  <a:rPr lang="en-US">
                    <a:noFill/>
                  </a:rPr>
                  <a:t> </a:t>
                </a:r>
              </a:p>
            </p:txBody>
          </p:sp>
        </mc:Fallback>
      </mc:AlternateContent>
    </p:spTree>
    <p:extLst>
      <p:ext uri="{BB962C8B-B14F-4D97-AF65-F5344CB8AC3E}">
        <p14:creationId xmlns:p14="http://schemas.microsoft.com/office/powerpoint/2010/main" val="281184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B4D276-CAC0-7840-BF59-BD19F2E298EE}"/>
              </a:ext>
            </a:extLst>
          </p:cNvPr>
          <p:cNvPicPr>
            <a:picLocks noChangeAspect="1"/>
          </p:cNvPicPr>
          <p:nvPr/>
        </p:nvPicPr>
        <p:blipFill>
          <a:blip r:embed="rId2"/>
          <a:stretch>
            <a:fillRect/>
          </a:stretch>
        </p:blipFill>
        <p:spPr>
          <a:xfrm>
            <a:off x="1259040" y="1541572"/>
            <a:ext cx="9797034" cy="3964686"/>
          </a:xfrm>
          <a:prstGeom prst="rect">
            <a:avLst/>
          </a:prstGeom>
        </p:spPr>
      </p:pic>
    </p:spTree>
    <p:extLst>
      <p:ext uri="{BB962C8B-B14F-4D97-AF65-F5344CB8AC3E}">
        <p14:creationId xmlns:p14="http://schemas.microsoft.com/office/powerpoint/2010/main" val="1542331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consider the following….</a:t>
            </a:r>
          </a:p>
        </p:txBody>
      </p:sp>
      <p:sp>
        <p:nvSpPr>
          <p:cNvPr id="4" name="Content Placeholder 2"/>
          <p:cNvSpPr txBox="1">
            <a:spLocks/>
          </p:cNvSpPr>
          <p:nvPr/>
        </p:nvSpPr>
        <p:spPr>
          <a:xfrm>
            <a:off x="1981200" y="1783616"/>
            <a:ext cx="8229600" cy="4525963"/>
          </a:xfrm>
          <a:prstGeom prst="rect">
            <a:avLst/>
          </a:prstGeom>
        </p:spPr>
        <p:txBody>
          <a:bodyPr vert="horz" lIns="91440" tIns="45720" rIns="91440" bIns="45720" rtlCol="0">
            <a:normAutofit/>
          </a:bodyPr>
          <a:lstStyle/>
          <a:p>
            <a:pPr marR="0" lvl="0" algn="l" defTabSz="4572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Study of the incidence of kidney cancer in 3141 counties in the USA.</a:t>
            </a:r>
            <a:r>
              <a:rPr kumimoji="0" lang="en-US" sz="3200" b="0" i="0" u="none" strike="noStrike" kern="1200" cap="none" spc="0" normalizeH="0" noProof="0" dirty="0">
                <a:ln>
                  <a:noFill/>
                </a:ln>
                <a:solidFill>
                  <a:prstClr val="black"/>
                </a:solidFill>
                <a:effectLst/>
                <a:uLnTx/>
                <a:uFillTx/>
                <a:latin typeface="Calibri"/>
                <a:ea typeface="+mn-ea"/>
                <a:cs typeface="+mn-cs"/>
              </a:rPr>
              <a:t> </a:t>
            </a:r>
            <a:r>
              <a:rPr kumimoji="0" lang="en-US" sz="3200" b="0" i="0" u="none" strike="noStrike" kern="1200" cap="none" spc="0" normalizeH="0" baseline="0" noProof="0" dirty="0">
                <a:ln>
                  <a:noFill/>
                </a:ln>
                <a:solidFill>
                  <a:prstClr val="black"/>
                </a:solidFill>
                <a:effectLst/>
                <a:uLnTx/>
                <a:uFillTx/>
                <a:latin typeface="Calibri"/>
                <a:ea typeface="+mn-ea"/>
                <a:cs typeface="+mn-cs"/>
              </a:rPr>
              <a:t>The counties in which the incidence of kidney cancer is </a:t>
            </a:r>
            <a:r>
              <a:rPr kumimoji="0" lang="en-US" sz="3200" b="0" i="0" u="none" strike="noStrike" kern="1200" cap="none" spc="0" normalizeH="0" baseline="0" noProof="0" dirty="0">
                <a:ln>
                  <a:noFill/>
                </a:ln>
                <a:solidFill>
                  <a:srgbClr val="C0504D"/>
                </a:solidFill>
                <a:effectLst/>
                <a:uLnTx/>
                <a:uFillTx/>
                <a:latin typeface="Calibri"/>
                <a:ea typeface="+mn-ea"/>
                <a:cs typeface="+mn-cs"/>
              </a:rPr>
              <a:t>highest</a:t>
            </a:r>
            <a:r>
              <a:rPr kumimoji="0" lang="en-US" sz="3200" b="0" i="0" u="none" strike="noStrike" kern="1200" cap="none" spc="0" normalizeH="0" baseline="0" noProof="0" dirty="0">
                <a:ln>
                  <a:noFill/>
                </a:ln>
                <a:solidFill>
                  <a:prstClr val="black"/>
                </a:solidFill>
                <a:effectLst/>
                <a:uLnTx/>
                <a:uFillTx/>
                <a:latin typeface="Calibri"/>
                <a:ea typeface="+mn-ea"/>
                <a:cs typeface="+mn-cs"/>
              </a:rPr>
              <a:t> are mostly rural, sparsely populated, and located in traditionally Republican states in the Midwest, the South and the West.</a:t>
            </a:r>
          </a:p>
          <a:p>
            <a:pPr marL="342900" marR="0" lvl="0" indent="-342900" algn="l" defTabSz="45720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What do you make of this?</a:t>
            </a:r>
          </a:p>
        </p:txBody>
      </p:sp>
    </p:spTree>
    <p:extLst>
      <p:ext uri="{BB962C8B-B14F-4D97-AF65-F5344CB8AC3E}">
        <p14:creationId xmlns:p14="http://schemas.microsoft.com/office/powerpoint/2010/main" val="303737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3504D-D9A1-6449-BAD8-5B086DC4C4D9}"/>
              </a:ext>
            </a:extLst>
          </p:cNvPr>
          <p:cNvSpPr>
            <a:spLocks noGrp="1"/>
          </p:cNvSpPr>
          <p:nvPr>
            <p:ph type="title"/>
          </p:nvPr>
        </p:nvSpPr>
        <p:spPr/>
        <p:txBody>
          <a:bodyPr/>
          <a:lstStyle/>
          <a:p>
            <a:r>
              <a:rPr lang="en-US" dirty="0"/>
              <a:t>The significance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6E3315-0C35-CA47-97F8-68E05BAF078A}"/>
                  </a:ext>
                </a:extLst>
              </p:cNvPr>
              <p:cNvSpPr>
                <a:spLocks noGrp="1"/>
              </p:cNvSpPr>
              <p:nvPr>
                <p:ph idx="1"/>
              </p:nvPr>
            </p:nvSpPr>
            <p:spPr/>
            <p:txBody>
              <a:bodyPr/>
              <a:lstStyle/>
              <a:p>
                <a:r>
                  <a:rPr lang="en-US" dirty="0"/>
                  <a:t>Then the cutoff is set such that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sep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&gt;</m:t>
                            </m:r>
                            <m:r>
                              <a:rPr lang="en-US" b="0" i="1" smtClean="0">
                                <a:latin typeface="Cambria Math" panose="02040503050406030204" pitchFamily="18" charset="0"/>
                              </a:rPr>
                              <m:t>𝑐</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=.05</m:t>
                    </m:r>
                  </m:oMath>
                </a14:m>
                <a:endParaRPr lang="en-US" dirty="0"/>
              </a:p>
              <a:p>
                <a:endParaRPr lang="en-US" dirty="0"/>
              </a:p>
              <a:p>
                <a:r>
                  <a:rPr lang="en-US" dirty="0"/>
                  <a:t>If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&gt;</m:t>
                    </m:r>
                    <m:r>
                      <a:rPr lang="en-US" b="0" i="1" smtClean="0">
                        <a:latin typeface="Cambria Math" panose="02040503050406030204" pitchFamily="18" charset="0"/>
                      </a:rPr>
                      <m:t>𝑐</m:t>
                    </m:r>
                  </m:oMath>
                </a14:m>
                <a:r>
                  <a:rPr lang="en-US" dirty="0"/>
                  <a:t> then reject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t> (equivalently, p-value smaller than .05)</a:t>
                </a:r>
              </a:p>
              <a:p>
                <a:endParaRPr lang="en-US" dirty="0"/>
              </a:p>
            </p:txBody>
          </p:sp>
        </mc:Choice>
        <mc:Fallback xmlns="">
          <p:sp>
            <p:nvSpPr>
              <p:cNvPr id="3" name="Content Placeholder 2">
                <a:extLst>
                  <a:ext uri="{FF2B5EF4-FFF2-40B4-BE49-F238E27FC236}">
                    <a16:creationId xmlns:a16="http://schemas.microsoft.com/office/drawing/2014/main" id="{7D6E3315-0C35-CA47-97F8-68E05BAF078A}"/>
                  </a:ext>
                </a:extLst>
              </p:cNvPr>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885EB1F-9698-F641-B5AB-96AC99509BD3}"/>
              </a:ext>
            </a:extLst>
          </p:cNvPr>
          <p:cNvPicPr>
            <a:picLocks noChangeAspect="1"/>
          </p:cNvPicPr>
          <p:nvPr/>
        </p:nvPicPr>
        <p:blipFill>
          <a:blip r:embed="rId3"/>
          <a:stretch>
            <a:fillRect/>
          </a:stretch>
        </p:blipFill>
        <p:spPr>
          <a:xfrm>
            <a:off x="2298700" y="3560678"/>
            <a:ext cx="7594600" cy="3073400"/>
          </a:xfrm>
          <a:prstGeom prst="rect">
            <a:avLst/>
          </a:prstGeom>
        </p:spPr>
      </p:pic>
    </p:spTree>
    <p:extLst>
      <p:ext uri="{BB962C8B-B14F-4D97-AF65-F5344CB8AC3E}">
        <p14:creationId xmlns:p14="http://schemas.microsoft.com/office/powerpoint/2010/main" val="4180032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C38F8-3611-BC49-91D7-9D087223DF99}"/>
              </a:ext>
            </a:extLst>
          </p:cNvPr>
          <p:cNvSpPr>
            <a:spLocks noGrp="1"/>
          </p:cNvSpPr>
          <p:nvPr>
            <p:ph type="title"/>
          </p:nvPr>
        </p:nvSpPr>
        <p:spPr/>
        <p:txBody>
          <a:bodyPr/>
          <a:lstStyle/>
          <a:p>
            <a:r>
              <a:rPr lang="en-US" dirty="0"/>
              <a:t>What did we learn exactly?</a:t>
            </a:r>
          </a:p>
        </p:txBody>
      </p:sp>
      <p:sp>
        <p:nvSpPr>
          <p:cNvPr id="3" name="Content Placeholder 2">
            <a:extLst>
              <a:ext uri="{FF2B5EF4-FFF2-40B4-BE49-F238E27FC236}">
                <a16:creationId xmlns:a16="http://schemas.microsoft.com/office/drawing/2014/main" id="{C1932834-0134-6845-A903-979956CD757C}"/>
              </a:ext>
            </a:extLst>
          </p:cNvPr>
          <p:cNvSpPr>
            <a:spLocks noGrp="1"/>
          </p:cNvSpPr>
          <p:nvPr>
            <p:ph idx="1"/>
          </p:nvPr>
        </p:nvSpPr>
        <p:spPr/>
        <p:txBody>
          <a:bodyPr>
            <a:normAutofit/>
          </a:bodyPr>
          <a:lstStyle/>
          <a:p>
            <a:r>
              <a:rPr lang="en-US" dirty="0"/>
              <a:t>Lets say you reject the null? Do you now have greater confidence in your theory as an explanation of the data. </a:t>
            </a:r>
          </a:p>
          <a:p>
            <a:endParaRPr lang="en-US" dirty="0"/>
          </a:p>
          <a:p>
            <a:pPr marL="0" indent="0">
              <a:buNone/>
            </a:pPr>
            <a:endParaRPr lang="en-US" dirty="0"/>
          </a:p>
        </p:txBody>
      </p:sp>
    </p:spTree>
    <p:extLst>
      <p:ext uri="{BB962C8B-B14F-4D97-AF65-F5344CB8AC3E}">
        <p14:creationId xmlns:p14="http://schemas.microsoft.com/office/powerpoint/2010/main" val="829786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2B15-6BF0-FB43-8A93-E3CEBEB8D03F}"/>
              </a:ext>
            </a:extLst>
          </p:cNvPr>
          <p:cNvSpPr>
            <a:spLocks noGrp="1"/>
          </p:cNvSpPr>
          <p:nvPr>
            <p:ph type="title"/>
          </p:nvPr>
        </p:nvSpPr>
        <p:spPr/>
        <p:txBody>
          <a:bodyPr/>
          <a:lstStyle/>
          <a:p>
            <a:r>
              <a:rPr lang="en-US" dirty="0"/>
              <a:t>The P-value: What the heck is it anyway?</a:t>
            </a:r>
          </a:p>
        </p:txBody>
      </p:sp>
      <p:sp>
        <p:nvSpPr>
          <p:cNvPr id="3" name="Content Placeholder 2">
            <a:extLst>
              <a:ext uri="{FF2B5EF4-FFF2-40B4-BE49-F238E27FC236}">
                <a16:creationId xmlns:a16="http://schemas.microsoft.com/office/drawing/2014/main" id="{CB8965AA-B735-BB4C-89FF-C28FFE3C9E31}"/>
              </a:ext>
            </a:extLst>
          </p:cNvPr>
          <p:cNvSpPr>
            <a:spLocks noGrp="1"/>
          </p:cNvSpPr>
          <p:nvPr>
            <p:ph idx="1"/>
          </p:nvPr>
        </p:nvSpPr>
        <p:spPr/>
        <p:txBody>
          <a:bodyPr>
            <a:normAutofit fontScale="32500" lnSpcReduction="20000"/>
          </a:bodyPr>
          <a:lstStyle/>
          <a:p>
            <a:pPr marL="0" indent="0">
              <a:buNone/>
            </a:pPr>
            <a:r>
              <a:rPr lang="en-US" sz="6500" dirty="0"/>
              <a:t>The American Statistical Association (ASA) warns about improper use and interpretation of the p-value on March 8th, 2016 (</a:t>
            </a:r>
            <a:r>
              <a:rPr lang="en-US" sz="6500" dirty="0">
                <a:hlinkClick r:id="rId3"/>
              </a:rPr>
              <a:t>6</a:t>
            </a:r>
            <a:r>
              <a:rPr lang="en-US" sz="6500" dirty="0"/>
              <a:t>); its Statement consists of 6 principles:</a:t>
            </a:r>
          </a:p>
          <a:p>
            <a:pPr marL="0" indent="0">
              <a:buNone/>
            </a:pPr>
            <a:endParaRPr lang="en-US" sz="6500" dirty="0"/>
          </a:p>
          <a:p>
            <a:pPr marL="514350" indent="-514350">
              <a:buFont typeface="+mj-lt"/>
              <a:buAutoNum type="arabicPeriod"/>
            </a:pPr>
            <a:r>
              <a:rPr lang="en-US" sz="6500" dirty="0"/>
              <a:t>P-value can indicate how incompatible the data are with a specified statistical model.</a:t>
            </a:r>
          </a:p>
          <a:p>
            <a:pPr marL="514350" indent="-514350">
              <a:buFont typeface="+mj-lt"/>
              <a:buAutoNum type="arabicPeriod"/>
            </a:pPr>
            <a:r>
              <a:rPr lang="en-US" sz="6500" dirty="0"/>
              <a:t>P-value neither measures the probability that the studied hypothesis is true nor the probability that the data were produced by random chance alone.</a:t>
            </a:r>
          </a:p>
          <a:p>
            <a:pPr marL="514350" indent="-514350">
              <a:buFont typeface="+mj-lt"/>
              <a:buAutoNum type="arabicPeriod"/>
            </a:pPr>
            <a:r>
              <a:rPr lang="en-US" sz="6500" dirty="0"/>
              <a:t>Scientific conclusions and business or policy decisions should not be based only on whether a p-value passes a specific threshold.</a:t>
            </a:r>
          </a:p>
          <a:p>
            <a:pPr marL="514350" indent="-514350">
              <a:buFont typeface="+mj-lt"/>
              <a:buAutoNum type="arabicPeriod"/>
            </a:pPr>
            <a:r>
              <a:rPr lang="en-US" sz="6500" dirty="0"/>
              <a:t>Proper inference requires full reporting and transparency.</a:t>
            </a:r>
          </a:p>
          <a:p>
            <a:pPr marL="514350" indent="-514350">
              <a:buFont typeface="+mj-lt"/>
              <a:buAutoNum type="arabicPeriod"/>
            </a:pPr>
            <a:r>
              <a:rPr lang="en-US" sz="6500" dirty="0"/>
              <a:t>A p-value, or statistical significance, does not measure the size of an effect or the importance of a result.</a:t>
            </a:r>
          </a:p>
          <a:p>
            <a:pPr marL="514350" indent="-514350">
              <a:buFont typeface="+mj-lt"/>
              <a:buAutoNum type="arabicPeriod"/>
            </a:pPr>
            <a:r>
              <a:rPr lang="en-US" sz="6500" dirty="0"/>
              <a:t>By itself, a p-value does not provide a good measure of evidence regarding a model or hypothesis.”</a:t>
            </a:r>
          </a:p>
          <a:p>
            <a:pPr marL="0" indent="0" algn="ctr">
              <a:buNone/>
            </a:pPr>
            <a:endParaRPr lang="en-US" dirty="0"/>
          </a:p>
        </p:txBody>
      </p:sp>
    </p:spTree>
    <p:extLst>
      <p:ext uri="{BB962C8B-B14F-4D97-AF65-F5344CB8AC3E}">
        <p14:creationId xmlns:p14="http://schemas.microsoft.com/office/powerpoint/2010/main" val="1032765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dirty="0">
                <a:latin typeface="Calibri" charset="0"/>
                <a:ea typeface="ヒラギノ角ゴ ProN W3" charset="0"/>
                <a:cs typeface="ヒラギノ角ゴ ProN W3" charset="0"/>
              </a:rPr>
              <a:t>What would Friedman say?</a:t>
            </a:r>
          </a:p>
        </p:txBody>
      </p:sp>
      <p:pic>
        <p:nvPicPr>
          <p:cNvPr id="41986" name="Picture 4" descr="16fried.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1752600"/>
            <a:ext cx="3438525" cy="428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7" name="Content Placeholder 6" descr="trio5300w.jpg"/>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6629400" y="1676401"/>
            <a:ext cx="2973388" cy="4525963"/>
          </a:xfrm>
        </p:spPr>
      </p:pic>
    </p:spTree>
    <p:extLst>
      <p:ext uri="{BB962C8B-B14F-4D97-AF65-F5344CB8AC3E}">
        <p14:creationId xmlns:p14="http://schemas.microsoft.com/office/powerpoint/2010/main" val="636349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EBC4-9E41-CB42-B68E-33DC9EFBC61E}"/>
              </a:ext>
            </a:extLst>
          </p:cNvPr>
          <p:cNvSpPr>
            <a:spLocks noGrp="1"/>
          </p:cNvSpPr>
          <p:nvPr>
            <p:ph type="title"/>
          </p:nvPr>
        </p:nvSpPr>
        <p:spPr/>
        <p:txBody>
          <a:bodyPr/>
          <a:lstStyle/>
          <a:p>
            <a:r>
              <a:rPr lang="en-US" dirty="0"/>
              <a:t>Enter the “Alternative”</a:t>
            </a:r>
          </a:p>
        </p:txBody>
      </p:sp>
      <p:sp>
        <p:nvSpPr>
          <p:cNvPr id="3" name="Content Placeholder 2">
            <a:extLst>
              <a:ext uri="{FF2B5EF4-FFF2-40B4-BE49-F238E27FC236}">
                <a16:creationId xmlns:a16="http://schemas.microsoft.com/office/drawing/2014/main" id="{800E7CF3-CB5D-F740-9732-667FC979D854}"/>
              </a:ext>
            </a:extLst>
          </p:cNvPr>
          <p:cNvSpPr>
            <a:spLocks noGrp="1"/>
          </p:cNvSpPr>
          <p:nvPr>
            <p:ph idx="1"/>
          </p:nvPr>
        </p:nvSpPr>
        <p:spPr/>
        <p:txBody>
          <a:bodyPr/>
          <a:lstStyle/>
          <a:p>
            <a:r>
              <a:rPr lang="en-US" dirty="0"/>
              <a:t>Jerzy </a:t>
            </a:r>
            <a:r>
              <a:rPr lang="en-US" dirty="0" err="1"/>
              <a:t>Neyman</a:t>
            </a:r>
            <a:r>
              <a:rPr lang="en-US" dirty="0"/>
              <a:t> and Egon Pearson’s theory of statistical tests extend Fisher’s significance testing framework</a:t>
            </a:r>
          </a:p>
        </p:txBody>
      </p:sp>
      <p:pic>
        <p:nvPicPr>
          <p:cNvPr id="5" name="Picture 4">
            <a:extLst>
              <a:ext uri="{FF2B5EF4-FFF2-40B4-BE49-F238E27FC236}">
                <a16:creationId xmlns:a16="http://schemas.microsoft.com/office/drawing/2014/main" id="{B45CE561-DCF2-054F-9FA1-33364A36F9D8}"/>
              </a:ext>
            </a:extLst>
          </p:cNvPr>
          <p:cNvPicPr>
            <a:picLocks noChangeAspect="1"/>
          </p:cNvPicPr>
          <p:nvPr/>
        </p:nvPicPr>
        <p:blipFill>
          <a:blip r:embed="rId2"/>
          <a:stretch>
            <a:fillRect/>
          </a:stretch>
        </p:blipFill>
        <p:spPr>
          <a:xfrm>
            <a:off x="1347537" y="2761165"/>
            <a:ext cx="2547620" cy="3911346"/>
          </a:xfrm>
          <a:prstGeom prst="rect">
            <a:avLst/>
          </a:prstGeom>
        </p:spPr>
      </p:pic>
      <p:pic>
        <p:nvPicPr>
          <p:cNvPr id="7" name="Picture 6">
            <a:extLst>
              <a:ext uri="{FF2B5EF4-FFF2-40B4-BE49-F238E27FC236}">
                <a16:creationId xmlns:a16="http://schemas.microsoft.com/office/drawing/2014/main" id="{C86E7BA1-986C-C146-A9DA-8BAAA2C1D7B3}"/>
              </a:ext>
            </a:extLst>
          </p:cNvPr>
          <p:cNvPicPr>
            <a:picLocks noChangeAspect="1"/>
          </p:cNvPicPr>
          <p:nvPr/>
        </p:nvPicPr>
        <p:blipFill>
          <a:blip r:embed="rId3"/>
          <a:stretch>
            <a:fillRect/>
          </a:stretch>
        </p:blipFill>
        <p:spPr>
          <a:xfrm>
            <a:off x="6814553" y="2729540"/>
            <a:ext cx="2849372" cy="4013200"/>
          </a:xfrm>
          <a:prstGeom prst="rect">
            <a:avLst/>
          </a:prstGeom>
        </p:spPr>
      </p:pic>
    </p:spTree>
    <p:extLst>
      <p:ext uri="{BB962C8B-B14F-4D97-AF65-F5344CB8AC3E}">
        <p14:creationId xmlns:p14="http://schemas.microsoft.com/office/powerpoint/2010/main" val="622298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D17A-4CFE-5A4F-A24E-531A27501449}"/>
              </a:ext>
            </a:extLst>
          </p:cNvPr>
          <p:cNvSpPr>
            <a:spLocks noGrp="1"/>
          </p:cNvSpPr>
          <p:nvPr>
            <p:ph type="title"/>
          </p:nvPr>
        </p:nvSpPr>
        <p:spPr/>
        <p:txBody>
          <a:bodyPr/>
          <a:lstStyle/>
          <a:p>
            <a:r>
              <a:rPr lang="en-US" dirty="0"/>
              <a:t>The idea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57F7DF-3DDA-3941-9F34-5ABCC6A46BDB}"/>
                  </a:ext>
                </a:extLst>
              </p:cNvPr>
              <p:cNvSpPr>
                <a:spLocks noGrp="1"/>
              </p:cNvSpPr>
              <p:nvPr>
                <p:ph idx="1"/>
              </p:nvPr>
            </p:nvSpPr>
            <p:spPr/>
            <p:txBody>
              <a:bodyPr>
                <a:normAutofit lnSpcReduction="10000"/>
              </a:bodyPr>
              <a:lstStyle/>
              <a:p>
                <a:r>
                  <a:rPr lang="en-US" dirty="0"/>
                  <a:t>To interpret a rejection of the null, it somehow has to matter what was a meaningful alternative to the null your theory had in mind. </a:t>
                </a:r>
              </a:p>
              <a:p>
                <a:pPr marL="0" indent="0">
                  <a:buNone/>
                </a:pPr>
                <a:endParaRPr lang="en-US" dirty="0"/>
              </a:p>
              <a:p>
                <a:r>
                  <a:rPr lang="en-US" dirty="0"/>
                  <a:t>It had to matter whether the treatment effect was .01, or 50</a:t>
                </a:r>
              </a:p>
              <a:p>
                <a:endParaRPr lang="en-US" dirty="0"/>
              </a:p>
              <a:p>
                <a:r>
                  <a:rPr lang="en-US" dirty="0"/>
                  <a:t>Let the alternative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r>
                  <a:rPr lang="en-US" dirty="0"/>
                  <a:t> be the smallest value such that there is a substantively interesting difference between the populations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BF57F7DF-3DDA-3941-9F34-5ABCC6A46BDB}"/>
                  </a:ext>
                </a:extLst>
              </p:cNvPr>
              <p:cNvSpPr>
                <a:spLocks noGrp="1" noRot="1" noChangeAspect="1" noMove="1" noResize="1" noEditPoints="1" noAdjustHandles="1" noChangeArrowheads="1" noChangeShapeType="1" noTextEdit="1"/>
              </p:cNvSpPr>
              <p:nvPr>
                <p:ph idx="1"/>
              </p:nvPr>
            </p:nvSpPr>
            <p:spPr>
              <a:blipFill>
                <a:blip r:embed="rId2"/>
                <a:stretch>
                  <a:fillRect l="-1389" t="-2801" r="-116" b="-1961"/>
                </a:stretch>
              </a:blipFill>
            </p:spPr>
            <p:txBody>
              <a:bodyPr/>
              <a:lstStyle/>
              <a:p>
                <a:r>
                  <a:rPr lang="en-US">
                    <a:noFill/>
                  </a:rPr>
                  <a:t> </a:t>
                </a:r>
              </a:p>
            </p:txBody>
          </p:sp>
        </mc:Fallback>
      </mc:AlternateContent>
    </p:spTree>
    <p:extLst>
      <p:ext uri="{BB962C8B-B14F-4D97-AF65-F5344CB8AC3E}">
        <p14:creationId xmlns:p14="http://schemas.microsoft.com/office/powerpoint/2010/main" val="428324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CF050-6DF7-A542-9DC6-9F858BE681B5}"/>
              </a:ext>
            </a:extLst>
          </p:cNvPr>
          <p:cNvSpPr>
            <a:spLocks noGrp="1"/>
          </p:cNvSpPr>
          <p:nvPr>
            <p:ph type="title"/>
          </p:nvPr>
        </p:nvSpPr>
        <p:spPr/>
        <p:txBody>
          <a:bodyPr/>
          <a:lstStyle/>
          <a:p>
            <a:r>
              <a:rPr lang="en-US" dirty="0"/>
              <a:t>Power vs Significance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0407E2-C82A-E34B-B4BE-1E5D31BDFDFD}"/>
                  </a:ext>
                </a:extLst>
              </p:cNvPr>
              <p:cNvSpPr>
                <a:spLocks noGrp="1"/>
              </p:cNvSpPr>
              <p:nvPr>
                <p:ph idx="1"/>
              </p:nvPr>
            </p:nvSpPr>
            <p:spPr/>
            <p:txBody>
              <a:bodyPr>
                <a:normAutofit/>
              </a:bodyPr>
              <a:lstStyle/>
              <a:p>
                <a:r>
                  <a:rPr lang="en-US" dirty="0"/>
                  <a:t>A </a:t>
                </a:r>
                <a:r>
                  <a:rPr lang="en-US" b="1" dirty="0"/>
                  <a:t>Type II error </a:t>
                </a:r>
                <a:r>
                  <a:rPr lang="en-US" dirty="0"/>
                  <a:t>is failing to reject the null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t> when the alternative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oMath>
                </a14:m>
                <a:r>
                  <a:rPr lang="en-US" dirty="0"/>
                  <a:t> is true. </a:t>
                </a:r>
              </a:p>
              <a:p>
                <a:endParaRPr lang="en-US" dirty="0"/>
              </a:p>
              <a:p>
                <a:r>
                  <a:rPr lang="en-US" dirty="0"/>
                  <a:t>The risk of type II error is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&lt;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oMath>
                </a14:m>
                <a:r>
                  <a:rPr lang="en-US" dirty="0"/>
                  <a:t>)</a:t>
                </a:r>
              </a:p>
              <a:p>
                <a:pPr marL="0" indent="0">
                  <a:buNone/>
                </a:pPr>
                <a:endParaRPr lang="en-US" dirty="0"/>
              </a:p>
              <a:p>
                <a:r>
                  <a:rPr lang="en-US" dirty="0"/>
                  <a:t>The power of the test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𝛽</m:t>
                    </m:r>
                    <m:r>
                      <a:rPr lang="en-US" b="0" i="1" smtClean="0">
                        <a:latin typeface="Cambria Math" panose="02040503050406030204" pitchFamily="18" charset="0"/>
                      </a:rPr>
                      <m:t>)</m:t>
                    </m:r>
                  </m:oMath>
                </a14:m>
                <a:r>
                  <a:rPr lang="en-US" dirty="0"/>
                  <a:t> is the probability of rejecting the null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t> at significance level </a:t>
                </a:r>
                <a14:m>
                  <m:oMath xmlns:m="http://schemas.openxmlformats.org/officeDocument/2006/math">
                    <m:r>
                      <a:rPr lang="en-US" b="0" i="1" smtClean="0">
                        <a:latin typeface="Cambria Math" panose="02040503050406030204" pitchFamily="18" charset="0"/>
                      </a:rPr>
                      <m:t>𝛼</m:t>
                    </m:r>
                  </m:oMath>
                </a14:m>
                <a:r>
                  <a:rPr lang="en-US" dirty="0"/>
                  <a:t> assuming the alternative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oMath>
                </a14:m>
                <a:r>
                  <a:rPr lang="en-US" dirty="0"/>
                  <a:t> is true. </a:t>
                </a:r>
              </a:p>
              <a:p>
                <a:pPr marL="0" indent="0">
                  <a:buNone/>
                </a:pPr>
                <a:endParaRPr lang="en-US" dirty="0"/>
              </a:p>
            </p:txBody>
          </p:sp>
        </mc:Choice>
        <mc:Fallback>
          <p:sp>
            <p:nvSpPr>
              <p:cNvPr id="3" name="Content Placeholder 2">
                <a:extLst>
                  <a:ext uri="{FF2B5EF4-FFF2-40B4-BE49-F238E27FC236}">
                    <a16:creationId xmlns:a16="http://schemas.microsoft.com/office/drawing/2014/main" id="{FC0407E2-C82A-E34B-B4BE-1E5D31BDFDFD}"/>
                  </a:ext>
                </a:extLst>
              </p:cNvPr>
              <p:cNvSpPr>
                <a:spLocks noGrp="1" noRot="1" noChangeAspect="1" noMove="1" noResize="1" noEditPoints="1" noAdjustHandles="1" noChangeArrowheads="1" noChangeShapeType="1" noTextEdit="1"/>
              </p:cNvSpPr>
              <p:nvPr>
                <p:ph idx="1"/>
              </p:nvPr>
            </p:nvSpPr>
            <p:spPr>
              <a:blipFill>
                <a:blip r:embed="rId2"/>
                <a:stretch>
                  <a:fillRect l="-1389" t="-1401" r="-1620" b="-840"/>
                </a:stretch>
              </a:blipFill>
            </p:spPr>
            <p:txBody>
              <a:bodyPr/>
              <a:lstStyle/>
              <a:p>
                <a:r>
                  <a:rPr lang="en-US">
                    <a:noFill/>
                  </a:rPr>
                  <a:t> </a:t>
                </a:r>
              </a:p>
            </p:txBody>
          </p:sp>
        </mc:Fallback>
      </mc:AlternateContent>
    </p:spTree>
    <p:extLst>
      <p:ext uri="{BB962C8B-B14F-4D97-AF65-F5344CB8AC3E}">
        <p14:creationId xmlns:p14="http://schemas.microsoft.com/office/powerpoint/2010/main" val="3760964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38A708-BEEC-7540-96DC-656BFA04CC6E}"/>
              </a:ext>
            </a:extLst>
          </p:cNvPr>
          <p:cNvPicPr>
            <a:picLocks noChangeAspect="1"/>
          </p:cNvPicPr>
          <p:nvPr/>
        </p:nvPicPr>
        <p:blipFill>
          <a:blip r:embed="rId2"/>
          <a:stretch>
            <a:fillRect/>
          </a:stretch>
        </p:blipFill>
        <p:spPr>
          <a:xfrm>
            <a:off x="2512260" y="695157"/>
            <a:ext cx="7353300" cy="5334000"/>
          </a:xfrm>
          <a:prstGeom prst="rect">
            <a:avLst/>
          </a:prstGeom>
        </p:spPr>
      </p:pic>
    </p:spTree>
    <p:extLst>
      <p:ext uri="{BB962C8B-B14F-4D97-AF65-F5344CB8AC3E}">
        <p14:creationId xmlns:p14="http://schemas.microsoft.com/office/powerpoint/2010/main" val="652588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947D48-C3B7-1F41-A9D3-6D2AD519AA04}"/>
              </a:ext>
            </a:extLst>
          </p:cNvPr>
          <p:cNvSpPr txBox="1"/>
          <p:nvPr/>
        </p:nvSpPr>
        <p:spPr>
          <a:xfrm>
            <a:off x="1427747" y="1411704"/>
            <a:ext cx="8422105" cy="4832092"/>
          </a:xfrm>
          <a:prstGeom prst="rect">
            <a:avLst/>
          </a:prstGeom>
          <a:noFill/>
        </p:spPr>
        <p:txBody>
          <a:bodyPr wrap="square" rtlCol="0">
            <a:spAutoFit/>
          </a:bodyPr>
          <a:lstStyle/>
          <a:p>
            <a:r>
              <a:rPr lang="en-US" sz="4400" dirty="0"/>
              <a:t>A high powered test provides a likely outcome that should hold under our theory, and a clear interpretation of the outcome – rejecting is evidence in favor of the alternative, and failing to reject is evidence in favor of the null. </a:t>
            </a:r>
          </a:p>
        </p:txBody>
      </p:sp>
    </p:spTree>
    <p:extLst>
      <p:ext uri="{BB962C8B-B14F-4D97-AF65-F5344CB8AC3E}">
        <p14:creationId xmlns:p14="http://schemas.microsoft.com/office/powerpoint/2010/main" val="1036078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ACB5AC9-1EBC-9840-8FBC-36C70CCDF221}"/>
                  </a:ext>
                </a:extLst>
              </p:cNvPr>
              <p:cNvSpPr txBox="1"/>
              <p:nvPr/>
            </p:nvSpPr>
            <p:spPr>
              <a:xfrm>
                <a:off x="1363579" y="1155032"/>
                <a:ext cx="9368589" cy="4832092"/>
              </a:xfrm>
              <a:prstGeom prst="rect">
                <a:avLst/>
              </a:prstGeom>
              <a:noFill/>
            </p:spPr>
            <p:txBody>
              <a:bodyPr wrap="square" rtlCol="0">
                <a:spAutoFit/>
              </a:bodyPr>
              <a:lstStyle/>
              <a:p>
                <a:r>
                  <a:rPr lang="en-US" sz="4400" dirty="0"/>
                  <a:t>If the alternative were true, you should reject the null with probability </a:t>
                </a:r>
                <a14:m>
                  <m:oMath xmlns:m="http://schemas.openxmlformats.org/officeDocument/2006/math">
                    <m:r>
                      <a:rPr lang="en-US" sz="4400" b="0" i="1" smtClean="0">
                        <a:latin typeface="Cambria Math" panose="02040503050406030204" pitchFamily="18" charset="0"/>
                      </a:rPr>
                      <m:t>(1−</m:t>
                    </m:r>
                    <m:r>
                      <a:rPr lang="en-US" sz="4400" b="0" i="1" smtClean="0">
                        <a:latin typeface="Cambria Math" panose="02040503050406030204" pitchFamily="18" charset="0"/>
                      </a:rPr>
                      <m:t>𝛽</m:t>
                    </m:r>
                    <m:r>
                      <a:rPr lang="en-US" sz="4400" b="0" i="1" smtClean="0">
                        <a:latin typeface="Cambria Math" panose="02040503050406030204" pitchFamily="18" charset="0"/>
                      </a:rPr>
                      <m:t>)</m:t>
                    </m:r>
                  </m:oMath>
                </a14:m>
                <a:r>
                  <a:rPr lang="en-US" sz="4400" dirty="0"/>
                  <a:t>. </a:t>
                </a:r>
              </a:p>
              <a:p>
                <a:endParaRPr lang="en-US" sz="4400" dirty="0"/>
              </a:p>
              <a:p>
                <a:r>
                  <a:rPr lang="en-US" sz="4400" dirty="0"/>
                  <a:t>If </a:t>
                </a:r>
                <a14:m>
                  <m:oMath xmlns:m="http://schemas.openxmlformats.org/officeDocument/2006/math">
                    <m:r>
                      <a:rPr lang="en-US" sz="4400" b="0" i="1" smtClean="0">
                        <a:latin typeface="Cambria Math" panose="02040503050406030204" pitchFamily="18" charset="0"/>
                      </a:rPr>
                      <m:t>(1−</m:t>
                    </m:r>
                    <m:r>
                      <a:rPr lang="en-US" sz="4400" b="0" i="1" smtClean="0">
                        <a:latin typeface="Cambria Math" panose="02040503050406030204" pitchFamily="18" charset="0"/>
                      </a:rPr>
                      <m:t>𝛽</m:t>
                    </m:r>
                    <m:r>
                      <a:rPr lang="en-US" sz="4400" b="0" i="1" smtClean="0">
                        <a:latin typeface="Cambria Math" panose="02040503050406030204" pitchFamily="18" charset="0"/>
                      </a:rPr>
                      <m:t>)</m:t>
                    </m:r>
                  </m:oMath>
                </a14:m>
                <a:r>
                  <a:rPr lang="en-US" sz="4400" dirty="0"/>
                  <a:t> low (or </a:t>
                </a:r>
                <a14:m>
                  <m:oMath xmlns:m="http://schemas.openxmlformats.org/officeDocument/2006/math">
                    <m:r>
                      <a:rPr lang="en-US" sz="4400" b="0" i="1" smtClean="0">
                        <a:latin typeface="Cambria Math" panose="02040503050406030204" pitchFamily="18" charset="0"/>
                      </a:rPr>
                      <m:t>𝛽</m:t>
                    </m:r>
                  </m:oMath>
                </a14:m>
                <a:r>
                  <a:rPr lang="en-US" sz="4400" dirty="0"/>
                  <a:t> risk is high), then rejecting the null is not a strong prediction of the theory. How high should this be (or how low should </a:t>
                </a:r>
                <a14:m>
                  <m:oMath xmlns:m="http://schemas.openxmlformats.org/officeDocument/2006/math">
                    <m:r>
                      <a:rPr lang="en-US" sz="4400" b="0" i="1" smtClean="0">
                        <a:latin typeface="Cambria Math" panose="02040503050406030204" pitchFamily="18" charset="0"/>
                      </a:rPr>
                      <m:t>𝛽</m:t>
                    </m:r>
                  </m:oMath>
                </a14:m>
                <a:r>
                  <a:rPr lang="en-US" sz="4400" dirty="0"/>
                  <a:t> be).</a:t>
                </a:r>
              </a:p>
            </p:txBody>
          </p:sp>
        </mc:Choice>
        <mc:Fallback>
          <p:sp>
            <p:nvSpPr>
              <p:cNvPr id="2" name="TextBox 1">
                <a:extLst>
                  <a:ext uri="{FF2B5EF4-FFF2-40B4-BE49-F238E27FC236}">
                    <a16:creationId xmlns:a16="http://schemas.microsoft.com/office/drawing/2014/main" id="{FACB5AC9-1EBC-9840-8FBC-36C70CCDF221}"/>
                  </a:ext>
                </a:extLst>
              </p:cNvPr>
              <p:cNvSpPr txBox="1">
                <a:spLocks noRot="1" noChangeAspect="1" noMove="1" noResize="1" noEditPoints="1" noAdjustHandles="1" noChangeArrowheads="1" noChangeShapeType="1" noTextEdit="1"/>
              </p:cNvSpPr>
              <p:nvPr/>
            </p:nvSpPr>
            <p:spPr>
              <a:xfrm>
                <a:off x="1363579" y="1155032"/>
                <a:ext cx="9368589" cy="4832092"/>
              </a:xfrm>
              <a:prstGeom prst="rect">
                <a:avLst/>
              </a:prstGeom>
              <a:blipFill>
                <a:blip r:embed="rId2"/>
                <a:stretch>
                  <a:fillRect l="-2571" t="-2362" r="-2436" b="-5249"/>
                </a:stretch>
              </a:blipFill>
            </p:spPr>
            <p:txBody>
              <a:bodyPr/>
              <a:lstStyle/>
              <a:p>
                <a:r>
                  <a:rPr lang="en-US">
                    <a:noFill/>
                  </a:rPr>
                  <a:t> </a:t>
                </a:r>
              </a:p>
            </p:txBody>
          </p:sp>
        </mc:Fallback>
      </mc:AlternateContent>
    </p:spTree>
    <p:extLst>
      <p:ext uri="{BB962C8B-B14F-4D97-AF65-F5344CB8AC3E}">
        <p14:creationId xmlns:p14="http://schemas.microsoft.com/office/powerpoint/2010/main" val="664223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33D2-1186-3E44-836D-BD4DFE44EC6F}"/>
              </a:ext>
            </a:extLst>
          </p:cNvPr>
          <p:cNvSpPr>
            <a:spLocks noGrp="1"/>
          </p:cNvSpPr>
          <p:nvPr>
            <p:ph type="title"/>
          </p:nvPr>
        </p:nvSpPr>
        <p:spPr/>
        <p:txBody>
          <a:bodyPr>
            <a:normAutofit/>
          </a:bodyPr>
          <a:lstStyle/>
          <a:p>
            <a:r>
              <a:rPr lang="en-US" dirty="0"/>
              <a:t>What is happening here….</a:t>
            </a:r>
          </a:p>
        </p:txBody>
      </p:sp>
      <p:sp>
        <p:nvSpPr>
          <p:cNvPr id="3" name="Content Placeholder 2">
            <a:extLst>
              <a:ext uri="{FF2B5EF4-FFF2-40B4-BE49-F238E27FC236}">
                <a16:creationId xmlns:a16="http://schemas.microsoft.com/office/drawing/2014/main" id="{6A6211FA-CA7D-9F48-8EB5-696F03893BDA}"/>
              </a:ext>
            </a:extLst>
          </p:cNvPr>
          <p:cNvSpPr>
            <a:spLocks noGrp="1"/>
          </p:cNvSpPr>
          <p:nvPr>
            <p:ph idx="1"/>
          </p:nvPr>
        </p:nvSpPr>
        <p:spPr/>
        <p:txBody>
          <a:bodyPr>
            <a:normAutofit fontScale="92500"/>
          </a:bodyPr>
          <a:lstStyle/>
          <a:p>
            <a:pPr marL="0" indent="0">
              <a:buNone/>
            </a:pPr>
            <a:r>
              <a:rPr lang="en-US" dirty="0"/>
              <a:t>Imagine a large urn filled with marbles, half are red and half are white. </a:t>
            </a:r>
          </a:p>
          <a:p>
            <a:pPr marL="0" indent="0">
              <a:buNone/>
            </a:pPr>
            <a:endParaRPr lang="en-US" dirty="0"/>
          </a:p>
          <a:p>
            <a:pPr marL="0" indent="0">
              <a:buNone/>
            </a:pPr>
            <a:r>
              <a:rPr lang="en-US" dirty="0"/>
              <a:t>Consider an experiment where we draw four balls, and record the number of red balls. Then we repeat the experiment many times. </a:t>
            </a:r>
          </a:p>
          <a:p>
            <a:pPr marL="0" indent="0">
              <a:buNone/>
            </a:pPr>
            <a:endParaRPr lang="en-US" dirty="0"/>
          </a:p>
          <a:p>
            <a:pPr marL="0" indent="0">
              <a:buNone/>
            </a:pPr>
            <a:r>
              <a:rPr lang="en-US" dirty="0"/>
              <a:t>How much more often would we observe the expected outcome of “2 red and 2 blue”  in comparison to the extreme outcome “4 red”. </a:t>
            </a:r>
          </a:p>
        </p:txBody>
      </p:sp>
    </p:spTree>
    <p:extLst>
      <p:ext uri="{BB962C8B-B14F-4D97-AF65-F5344CB8AC3E}">
        <p14:creationId xmlns:p14="http://schemas.microsoft.com/office/powerpoint/2010/main" val="4002306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2390-B215-DA4F-AA55-8CC4190A3C37}"/>
              </a:ext>
            </a:extLst>
          </p:cNvPr>
          <p:cNvSpPr>
            <a:spLocks noGrp="1"/>
          </p:cNvSpPr>
          <p:nvPr>
            <p:ph type="title"/>
          </p:nvPr>
        </p:nvSpPr>
        <p:spPr/>
        <p:txBody>
          <a:bodyPr/>
          <a:lstStyle/>
          <a:p>
            <a:r>
              <a:rPr lang="en-US" dirty="0"/>
              <a:t>Research Design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8B2BD-61E4-A048-AB17-0F8BBCDC9AA7}"/>
                  </a:ext>
                </a:extLst>
              </p:cNvPr>
              <p:cNvSpPr>
                <a:spLocks noGrp="1"/>
              </p:cNvSpPr>
              <p:nvPr>
                <p:ph idx="1"/>
              </p:nvPr>
            </p:nvSpPr>
            <p:spPr/>
            <p:txBody>
              <a:bodyPr/>
              <a:lstStyle/>
              <a:p>
                <a:r>
                  <a:rPr lang="en-US" dirty="0"/>
                  <a:t>After we have specified the alternative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0" smtClean="0">
                        <a:latin typeface="Cambria Math" panose="02040503050406030204" pitchFamily="18" charset="0"/>
                      </a:rPr>
                      <m:t> </m:t>
                    </m:r>
                  </m:oMath>
                </a14:m>
                <a:r>
                  <a:rPr lang="en-US" dirty="0"/>
                  <a:t>and the significance level </a:t>
                </a:r>
                <a14:m>
                  <m:oMath xmlns:m="http://schemas.openxmlformats.org/officeDocument/2006/math">
                    <m:r>
                      <a:rPr lang="en-US" b="0" i="1" smtClean="0">
                        <a:latin typeface="Cambria Math" panose="02040503050406030204" pitchFamily="18" charset="0"/>
                      </a:rPr>
                      <m:t>𝛼</m:t>
                    </m:r>
                  </m:oMath>
                </a14:m>
                <a:r>
                  <a:rPr lang="en-US" dirty="0"/>
                  <a:t> and power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𝛽</m:t>
                    </m:r>
                    <m:r>
                      <a:rPr lang="en-US" b="0" i="1" smtClean="0">
                        <a:latin typeface="Cambria Math" panose="02040503050406030204" pitchFamily="18" charset="0"/>
                      </a:rPr>
                      <m:t>)</m:t>
                    </m:r>
                  </m:oMath>
                </a14:m>
                <a:r>
                  <a:rPr lang="en-US" dirty="0"/>
                  <a:t>, this determines the sample size we need. </a:t>
                </a:r>
              </a:p>
              <a:p>
                <a:endParaRPr lang="en-US" dirty="0"/>
              </a:p>
              <a:p>
                <a:r>
                  <a:rPr lang="en-US" dirty="0"/>
                  <a:t>The vast majority of psychological (and social scientific experiments in general) are underpowered.  </a:t>
                </a:r>
              </a:p>
            </p:txBody>
          </p:sp>
        </mc:Choice>
        <mc:Fallback xmlns="">
          <p:sp>
            <p:nvSpPr>
              <p:cNvPr id="3" name="Content Placeholder 2">
                <a:extLst>
                  <a:ext uri="{FF2B5EF4-FFF2-40B4-BE49-F238E27FC236}">
                    <a16:creationId xmlns:a16="http://schemas.microsoft.com/office/drawing/2014/main" id="{09A8B2BD-61E4-A048-AB17-0F8BBCDC9AA7}"/>
                  </a:ext>
                </a:extLst>
              </p:cNvPr>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spTree>
    <p:extLst>
      <p:ext uri="{BB962C8B-B14F-4D97-AF65-F5344CB8AC3E}">
        <p14:creationId xmlns:p14="http://schemas.microsoft.com/office/powerpoint/2010/main" val="2389757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C4D7-3492-0046-BE96-375CE9C272E1}"/>
              </a:ext>
            </a:extLst>
          </p:cNvPr>
          <p:cNvSpPr>
            <a:spLocks noGrp="1"/>
          </p:cNvSpPr>
          <p:nvPr>
            <p:ph type="title"/>
          </p:nvPr>
        </p:nvSpPr>
        <p:spPr/>
        <p:txBody>
          <a:bodyPr/>
          <a:lstStyle/>
          <a:p>
            <a:r>
              <a:rPr lang="en-US" dirty="0"/>
              <a:t>Consequences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F01882-E5E7-3245-B4AE-6021D8C5C488}"/>
                  </a:ext>
                </a:extLst>
              </p:cNvPr>
              <p:cNvSpPr>
                <a:spLocks noGrp="1"/>
              </p:cNvSpPr>
              <p:nvPr>
                <p:ph idx="1"/>
              </p:nvPr>
            </p:nvSpPr>
            <p:spPr/>
            <p:txBody>
              <a:bodyPr>
                <a:normAutofit lnSpcReduction="10000"/>
              </a:bodyPr>
              <a:lstStyle/>
              <a:p>
                <a:r>
                  <a:rPr lang="en-US" dirty="0"/>
                  <a:t>If the theory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oMath>
                </a14:m>
                <a:r>
                  <a:rPr lang="en-US" dirty="0"/>
                  <a:t> predicted a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𝛽</m:t>
                        </m:r>
                      </m:e>
                    </m:d>
                    <m:r>
                      <a:rPr lang="en-US" b="0" i="1" smtClean="0">
                        <a:latin typeface="Cambria Math" panose="02040503050406030204" pitchFamily="18" charset="0"/>
                      </a:rPr>
                      <m:t>=.20</m:t>
                    </m:r>
                  </m:oMath>
                </a14:m>
                <a:r>
                  <a:rPr lang="en-US" dirty="0"/>
                  <a:t> chance of rejecting the null, and we observe a test stat </a:t>
                </a:r>
                <a14:m>
                  <m:oMath xmlns:m="http://schemas.openxmlformats.org/officeDocument/2006/math">
                    <m:r>
                      <a:rPr lang="en-US" b="0" i="1" smtClean="0">
                        <a:latin typeface="Cambria Math" panose="02040503050406030204" pitchFamily="18" charset="0"/>
                      </a:rPr>
                      <m:t>𝑡</m:t>
                    </m:r>
                  </m:oMath>
                </a14:m>
                <a:r>
                  <a:rPr lang="en-US" dirty="0"/>
                  <a:t> that rejected the null, did we really learn anything?</a:t>
                </a:r>
              </a:p>
              <a:p>
                <a:endParaRPr lang="en-US" dirty="0"/>
              </a:p>
              <a:p>
                <a:r>
                  <a:rPr lang="en-US" dirty="0"/>
                  <a:t>What if we ran the study many times – how many times should we expect results consistent with a rejection of the null. </a:t>
                </a:r>
              </a:p>
              <a:p>
                <a:endParaRPr lang="en-US" dirty="0"/>
              </a:p>
              <a:p>
                <a:r>
                  <a:rPr lang="en-US" dirty="0"/>
                  <a:t>What does it mean when we read the literature and only find rejections?</a:t>
                </a:r>
              </a:p>
            </p:txBody>
          </p:sp>
        </mc:Choice>
        <mc:Fallback xmlns="">
          <p:sp>
            <p:nvSpPr>
              <p:cNvPr id="3" name="Content Placeholder 2">
                <a:extLst>
                  <a:ext uri="{FF2B5EF4-FFF2-40B4-BE49-F238E27FC236}">
                    <a16:creationId xmlns:a16="http://schemas.microsoft.com/office/drawing/2014/main" id="{85F01882-E5E7-3245-B4AE-6021D8C5C488}"/>
                  </a:ext>
                </a:extLst>
              </p:cNvPr>
              <p:cNvSpPr>
                <a:spLocks noGrp="1" noRot="1" noChangeAspect="1" noMove="1" noResize="1" noEditPoints="1" noAdjustHandles="1" noChangeArrowheads="1" noChangeShapeType="1" noTextEdit="1"/>
              </p:cNvSpPr>
              <p:nvPr>
                <p:ph idx="1"/>
              </p:nvPr>
            </p:nvSpPr>
            <p:spPr>
              <a:blipFill>
                <a:blip r:embed="rId3"/>
                <a:stretch>
                  <a:fillRect l="-1389" t="-2801" r="-1736" b="-1961"/>
                </a:stretch>
              </a:blipFill>
            </p:spPr>
            <p:txBody>
              <a:bodyPr/>
              <a:lstStyle/>
              <a:p>
                <a:r>
                  <a:rPr lang="en-US">
                    <a:noFill/>
                  </a:rPr>
                  <a:t> </a:t>
                </a:r>
              </a:p>
            </p:txBody>
          </p:sp>
        </mc:Fallback>
      </mc:AlternateContent>
    </p:spTree>
    <p:extLst>
      <p:ext uri="{BB962C8B-B14F-4D97-AF65-F5344CB8AC3E}">
        <p14:creationId xmlns:p14="http://schemas.microsoft.com/office/powerpoint/2010/main" val="778717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406B9-FE8C-D042-B3B2-32F3EC482C68}"/>
              </a:ext>
            </a:extLst>
          </p:cNvPr>
          <p:cNvSpPr>
            <a:spLocks noGrp="1"/>
          </p:cNvSpPr>
          <p:nvPr>
            <p:ph type="title"/>
          </p:nvPr>
        </p:nvSpPr>
        <p:spPr/>
        <p:txBody>
          <a:bodyPr/>
          <a:lstStyle/>
          <a:p>
            <a:r>
              <a:rPr lang="en-US" dirty="0"/>
              <a:t>The Human Incentive Problem</a:t>
            </a:r>
          </a:p>
        </p:txBody>
      </p:sp>
      <p:sp>
        <p:nvSpPr>
          <p:cNvPr id="3" name="Content Placeholder 2">
            <a:extLst>
              <a:ext uri="{FF2B5EF4-FFF2-40B4-BE49-F238E27FC236}">
                <a16:creationId xmlns:a16="http://schemas.microsoft.com/office/drawing/2014/main" id="{0D6C6682-9193-0240-B3B7-0AB92EE2FEF1}"/>
              </a:ext>
            </a:extLst>
          </p:cNvPr>
          <p:cNvSpPr>
            <a:spLocks noGrp="1"/>
          </p:cNvSpPr>
          <p:nvPr>
            <p:ph idx="1"/>
          </p:nvPr>
        </p:nvSpPr>
        <p:spPr/>
        <p:txBody>
          <a:bodyPr/>
          <a:lstStyle/>
          <a:p>
            <a:r>
              <a:rPr lang="en-US" dirty="0"/>
              <a:t>Why not attract grants to fund large scale experiments for social priming effects (with the right power)</a:t>
            </a:r>
          </a:p>
          <a:p>
            <a:endParaRPr lang="en-US" dirty="0"/>
          </a:p>
          <a:p>
            <a:r>
              <a:rPr lang="en-US" dirty="0"/>
              <a:t>If it reveals trivial effect sizes is it still interesting in relation to surprising effect sizes that are collected rapidly with smaller groups?</a:t>
            </a:r>
          </a:p>
          <a:p>
            <a:endParaRPr lang="en-US" dirty="0"/>
          </a:p>
          <a:p>
            <a:endParaRPr lang="en-US" dirty="0"/>
          </a:p>
        </p:txBody>
      </p:sp>
    </p:spTree>
    <p:extLst>
      <p:ext uri="{BB962C8B-B14F-4D97-AF65-F5344CB8AC3E}">
        <p14:creationId xmlns:p14="http://schemas.microsoft.com/office/powerpoint/2010/main" val="257316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C93696-FCAF-D44A-9665-97B159E0BA87}"/>
              </a:ext>
            </a:extLst>
          </p:cNvPr>
          <p:cNvSpPr>
            <a:spLocks noGrp="1"/>
          </p:cNvSpPr>
          <p:nvPr>
            <p:ph idx="1"/>
          </p:nvPr>
        </p:nvSpPr>
        <p:spPr/>
        <p:txBody>
          <a:bodyPr>
            <a:normAutofit fontScale="92500" lnSpcReduction="20000"/>
          </a:bodyPr>
          <a:lstStyle/>
          <a:p>
            <a:r>
              <a:rPr lang="en-US" dirty="0"/>
              <a:t>The end result is a pernicious state of affairs</a:t>
            </a:r>
          </a:p>
          <a:p>
            <a:endParaRPr lang="en-US" dirty="0"/>
          </a:p>
          <a:p>
            <a:r>
              <a:rPr lang="en-US" dirty="0"/>
              <a:t>Apparently scientific methods are encouraging false beliefs in weak hypotheses among scientists!</a:t>
            </a:r>
          </a:p>
          <a:p>
            <a:endParaRPr lang="en-US" dirty="0"/>
          </a:p>
          <a:p>
            <a:r>
              <a:rPr lang="en-US" dirty="0"/>
              <a:t>System 1 wins over a lazy System 2 </a:t>
            </a:r>
          </a:p>
          <a:p>
            <a:endParaRPr lang="en-US" dirty="0"/>
          </a:p>
          <a:p>
            <a:r>
              <a:rPr lang="en-US" dirty="0"/>
              <a:t>Statistics is just plain hard to fully internalize (unless System 2 fully engaged) even among and we don’t benefit enough from it in our daily decisions and lives. </a:t>
            </a:r>
          </a:p>
          <a:p>
            <a:pPr marL="0" indent="0">
              <a:buNone/>
            </a:pPr>
            <a:endParaRPr lang="en-US" dirty="0"/>
          </a:p>
        </p:txBody>
      </p:sp>
    </p:spTree>
    <p:extLst>
      <p:ext uri="{BB962C8B-B14F-4D97-AF65-F5344CB8AC3E}">
        <p14:creationId xmlns:p14="http://schemas.microsoft.com/office/powerpoint/2010/main" val="235848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AC59-0317-094B-843A-F396AFE2A6B7}"/>
              </a:ext>
            </a:extLst>
          </p:cNvPr>
          <p:cNvSpPr>
            <a:spLocks noGrp="1"/>
          </p:cNvSpPr>
          <p:nvPr>
            <p:ph type="title"/>
          </p:nvPr>
        </p:nvSpPr>
        <p:spPr>
          <a:xfrm>
            <a:off x="609600" y="274638"/>
            <a:ext cx="10972800" cy="799250"/>
          </a:xfrm>
        </p:spPr>
        <p:txBody>
          <a:bodyPr>
            <a:normAutofit/>
          </a:bodyPr>
          <a:lstStyle/>
          <a:p>
            <a:r>
              <a:rPr lang="en-US" sz="3200" dirty="0"/>
              <a:t>Lets Answer a Simpler Question First…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071F59-076C-1E48-A0A5-6066B2B88B26}"/>
                  </a:ext>
                </a:extLst>
              </p:cNvPr>
              <p:cNvSpPr>
                <a:spLocks noGrp="1"/>
              </p:cNvSpPr>
              <p:nvPr>
                <p:ph idx="1"/>
              </p:nvPr>
            </p:nvSpPr>
            <p:spPr>
              <a:xfrm>
                <a:off x="609600" y="1148317"/>
                <a:ext cx="10972800" cy="4977848"/>
              </a:xfrm>
            </p:spPr>
            <p:txBody>
              <a:bodyPr>
                <a:normAutofit fontScale="85000" lnSpcReduction="20000"/>
              </a:bodyPr>
              <a:lstStyle/>
              <a:p>
                <a:pPr marL="0" indent="0">
                  <a:buNone/>
                </a:pPr>
                <a:endParaRPr lang="en-US" dirty="0"/>
              </a:p>
              <a:p>
                <a:r>
                  <a:rPr lang="en-US" dirty="0"/>
                  <a:t>Consider an experiment where we take single draw from an urn with probability </a:t>
                </a:r>
                <a14:m>
                  <m:oMath xmlns:m="http://schemas.openxmlformats.org/officeDocument/2006/math">
                    <m:r>
                      <a:rPr lang="en-US" b="0" i="1" smtClean="0">
                        <a:latin typeface="Cambria Math" panose="02040503050406030204" pitchFamily="18" charset="0"/>
                      </a:rPr>
                      <m:t>𝑝</m:t>
                    </m:r>
                  </m:oMath>
                </a14:m>
                <a:r>
                  <a:rPr lang="en-US" dirty="0"/>
                  <a:t> of red. </a:t>
                </a:r>
              </a:p>
              <a:p>
                <a:endParaRPr lang="en-US" dirty="0"/>
              </a:p>
              <a:p>
                <a:r>
                  <a:rPr lang="en-US" dirty="0"/>
                  <a:t>Denote the outcome of the experiment as </a:t>
                </a:r>
                <a14:m>
                  <m:oMath xmlns:m="http://schemas.openxmlformats.org/officeDocument/2006/math">
                    <m:r>
                      <a:rPr lang="en-US" b="0" i="1" smtClean="0">
                        <a:latin typeface="Cambria Math" panose="02040503050406030204" pitchFamily="18" charset="0"/>
                      </a:rPr>
                      <m:t>𝑌</m:t>
                    </m:r>
                  </m:oMath>
                </a14:m>
                <a:r>
                  <a:rPr lang="en-US" dirty="0"/>
                  <a:t> that takes value of 1 if we draw a red, and 0 otherwise. </a:t>
                </a:r>
                <a14:m>
                  <m:oMath xmlns:m="http://schemas.openxmlformats.org/officeDocument/2006/math">
                    <m:r>
                      <a:rPr lang="en-US" b="0" i="1" smtClean="0">
                        <a:latin typeface="Cambria Math" panose="02040503050406030204" pitchFamily="18" charset="0"/>
                      </a:rPr>
                      <m:t>𝑌</m:t>
                    </m:r>
                  </m:oMath>
                </a14:m>
                <a:r>
                  <a:rPr lang="en-US" dirty="0"/>
                  <a:t> is a RV known as a </a:t>
                </a:r>
                <a:r>
                  <a:rPr lang="en-US" b="1" dirty="0"/>
                  <a:t>Bernoulli Trial</a:t>
                </a:r>
                <a:r>
                  <a:rPr lang="en-US" dirty="0"/>
                  <a:t>. </a:t>
                </a:r>
              </a:p>
              <a:p>
                <a:pPr marL="0" indent="0">
                  <a:buNone/>
                </a:pPr>
                <a:endParaRPr lang="en-US" dirty="0"/>
              </a:p>
              <a:p>
                <a:r>
                  <a:rPr lang="en-US" dirty="0"/>
                  <a:t>The probability mass function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described as</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𝑝</m:t>
                              </m:r>
                              <m:r>
                                <a:rPr lang="en-US" b="0" i="1" smtClean="0">
                                  <a:latin typeface="Cambria Math" panose="02040503050406030204" pitchFamily="18" charset="0"/>
                                </a:rPr>
                                <m:t> </m:t>
                              </m:r>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=1</m:t>
                              </m:r>
                            </m:e>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 </m:t>
                              </m:r>
                              <m:r>
                                <m:rPr>
                                  <m:sty m:val="p"/>
                                </m:rPr>
                                <a:rPr lang="en-US" b="0" i="0" smtClean="0">
                                  <a:latin typeface="Cambria Math" panose="02040503050406030204" pitchFamily="18" charset="0"/>
                                </a:rPr>
                                <m:t>for</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=0</m:t>
                              </m:r>
                            </m:e>
                          </m:eqArr>
                        </m:e>
                      </m:d>
                    </m:oMath>
                  </m:oMathPara>
                </a14:m>
                <a:endParaRPr lang="en-US" b="0" dirty="0"/>
              </a:p>
              <a:p>
                <a:pPr marL="0" indent="0" algn="ctr">
                  <a:buNone/>
                </a:pPr>
                <a:endParaRPr lang="en-US" b="0" dirty="0"/>
              </a:p>
              <a:p>
                <a:pPr marL="0" indent="0" algn="ctr">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8B071F59-076C-1E48-A0A5-6066B2B88B26}"/>
                  </a:ext>
                </a:extLst>
              </p:cNvPr>
              <p:cNvSpPr>
                <a:spLocks noGrp="1" noRot="1" noChangeAspect="1" noMove="1" noResize="1" noEditPoints="1" noAdjustHandles="1" noChangeArrowheads="1" noChangeShapeType="1" noTextEdit="1"/>
              </p:cNvSpPr>
              <p:nvPr>
                <p:ph idx="1"/>
              </p:nvPr>
            </p:nvSpPr>
            <p:spPr>
              <a:xfrm>
                <a:off x="609600" y="1148317"/>
                <a:ext cx="10972800" cy="4977848"/>
              </a:xfrm>
              <a:blipFill>
                <a:blip r:embed="rId2"/>
                <a:stretch>
                  <a:fillRect l="-1042" b="-85242"/>
                </a:stretch>
              </a:blipFill>
            </p:spPr>
            <p:txBody>
              <a:bodyPr/>
              <a:lstStyle/>
              <a:p>
                <a:r>
                  <a:rPr lang="en-US">
                    <a:noFill/>
                  </a:rPr>
                  <a:t> </a:t>
                </a:r>
              </a:p>
            </p:txBody>
          </p:sp>
        </mc:Fallback>
      </mc:AlternateContent>
    </p:spTree>
    <p:extLst>
      <p:ext uri="{BB962C8B-B14F-4D97-AF65-F5344CB8AC3E}">
        <p14:creationId xmlns:p14="http://schemas.microsoft.com/office/powerpoint/2010/main" val="4066033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5E1E-23D1-8E4C-B445-57FC2F8EEA9C}"/>
              </a:ext>
            </a:extLst>
          </p:cNvPr>
          <p:cNvSpPr>
            <a:spLocks noGrp="1"/>
          </p:cNvSpPr>
          <p:nvPr>
            <p:ph type="title"/>
          </p:nvPr>
        </p:nvSpPr>
        <p:spPr/>
        <p:txBody>
          <a:bodyPr/>
          <a:lstStyle/>
          <a:p>
            <a:r>
              <a:rPr lang="en-US" dirty="0"/>
              <a:t>Repeated experiment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2E453F-A1B8-964B-8780-40F4A6CCF026}"/>
                  </a:ext>
                </a:extLst>
              </p:cNvPr>
              <p:cNvSpPr>
                <a:spLocks noGrp="1"/>
              </p:cNvSpPr>
              <p:nvPr>
                <p:ph idx="1"/>
              </p:nvPr>
            </p:nvSpPr>
            <p:spPr/>
            <p:txBody>
              <a:bodyPr/>
              <a:lstStyle/>
              <a:p>
                <a:r>
                  <a:rPr lang="en-US" dirty="0"/>
                  <a:t>Consider repeating the Bernoulli experiment many times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oMath>
                </a14:m>
                <a:endParaRPr lang="en-US" b="0" dirty="0"/>
              </a:p>
              <a:p>
                <a:r>
                  <a:rPr lang="en-US" dirty="0"/>
                  <a:t>Then the fraction of times in </a:t>
                </a:r>
                <a14:m>
                  <m:oMath xmlns:m="http://schemas.openxmlformats.org/officeDocument/2006/math">
                    <m:r>
                      <a:rPr lang="en-US" b="0" i="1" smtClean="0">
                        <a:latin typeface="Cambria Math" panose="02040503050406030204" pitchFamily="18" charset="0"/>
                      </a:rPr>
                      <m:t>𝑁</m:t>
                    </m:r>
                  </m:oMath>
                </a14:m>
                <a:r>
                  <a:rPr lang="en-US" dirty="0"/>
                  <a:t> repetitions that the outcome of the experiment is red is approximately </a:t>
                </a:r>
                <a14:m>
                  <m:oMath xmlns:m="http://schemas.openxmlformats.org/officeDocument/2006/math">
                    <m:r>
                      <a:rPr lang="en-US" b="0" i="1" smtClean="0">
                        <a:latin typeface="Cambria Math" panose="02040503050406030204" pitchFamily="18" charset="0"/>
                      </a:rPr>
                      <m:t>𝑝</m:t>
                    </m:r>
                  </m:oMath>
                </a14:m>
                <a:endParaRPr lang="en-US" b="0" dirty="0"/>
              </a:p>
              <a:p>
                <a:r>
                  <a:rPr lang="en-US" dirty="0"/>
                  <a:t>This is the </a:t>
                </a:r>
                <a:r>
                  <a:rPr lang="en-US" i="1" dirty="0"/>
                  <a:t>law of large </a:t>
                </a:r>
                <a:r>
                  <a:rPr lang="en-US" dirty="0"/>
                  <a:t>numbers </a:t>
                </a:r>
              </a:p>
              <a:p>
                <a:r>
                  <a:rPr lang="en-US" dirty="0"/>
                  <a:t>Red is the outcome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a14:m>
                <a:r>
                  <a:rPr lang="en-US" dirty="0"/>
                  <a:t> more times than white. </a:t>
                </a:r>
              </a:p>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oMath>
                </a14:m>
                <a:r>
                  <a:rPr lang="en-US" dirty="0"/>
                  <a:t> is the ”odds” ratio of the Bernoulli trial. </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82E453F-A1B8-964B-8780-40F4A6CCF026}"/>
                  </a:ext>
                </a:extLst>
              </p:cNvPr>
              <p:cNvSpPr>
                <a:spLocks noGrp="1" noRot="1" noChangeAspect="1" noMove="1" noResize="1" noEditPoints="1" noAdjustHandles="1" noChangeArrowheads="1" noChangeShapeType="1" noTextEdit="1"/>
              </p:cNvSpPr>
              <p:nvPr>
                <p:ph idx="1"/>
              </p:nvPr>
            </p:nvSpPr>
            <p:spPr>
              <a:blipFill>
                <a:blip r:embed="rId2"/>
                <a:stretch>
                  <a:fillRect l="-1389" t="-1401" r="-1389"/>
                </a:stretch>
              </a:blipFill>
            </p:spPr>
            <p:txBody>
              <a:bodyPr/>
              <a:lstStyle/>
              <a:p>
                <a:r>
                  <a:rPr lang="en-US">
                    <a:noFill/>
                  </a:rPr>
                  <a:t> </a:t>
                </a:r>
              </a:p>
            </p:txBody>
          </p:sp>
        </mc:Fallback>
      </mc:AlternateContent>
    </p:spTree>
    <p:extLst>
      <p:ext uri="{BB962C8B-B14F-4D97-AF65-F5344CB8AC3E}">
        <p14:creationId xmlns:p14="http://schemas.microsoft.com/office/powerpoint/2010/main" val="2185589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18A94-3E74-064F-AE28-1A1D42685F2C}"/>
              </a:ext>
            </a:extLst>
          </p:cNvPr>
          <p:cNvSpPr>
            <a:spLocks noGrp="1"/>
          </p:cNvSpPr>
          <p:nvPr>
            <p:ph type="title"/>
          </p:nvPr>
        </p:nvSpPr>
        <p:spPr/>
        <p:txBody>
          <a:bodyPr/>
          <a:lstStyle/>
          <a:p>
            <a:r>
              <a:rPr lang="en-US" dirty="0"/>
              <a:t>Binomial experiment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ADEAA2-60CD-CA48-8222-E0788034F8D5}"/>
                  </a:ext>
                </a:extLst>
              </p:cNvPr>
              <p:cNvSpPr>
                <a:spLocks noGrp="1"/>
              </p:cNvSpPr>
              <p:nvPr>
                <p:ph idx="1"/>
              </p:nvPr>
            </p:nvSpPr>
            <p:spPr/>
            <p:txBody>
              <a:bodyPr>
                <a:normAutofit fontScale="92500" lnSpcReduction="20000"/>
              </a:bodyPr>
              <a:lstStyle/>
              <a:p>
                <a:r>
                  <a:rPr lang="en-US" dirty="0"/>
                  <a:t>What if the number of Bernoulli trials is a small </a:t>
                </a:r>
                <a14:m>
                  <m:oMath xmlns:m="http://schemas.openxmlformats.org/officeDocument/2006/math">
                    <m:r>
                      <a:rPr lang="en-US" b="0" i="1" smtClean="0">
                        <a:latin typeface="Cambria Math" panose="02040503050406030204" pitchFamily="18" charset="0"/>
                      </a:rPr>
                      <m:t>𝑁</m:t>
                    </m:r>
                  </m:oMath>
                </a14:m>
                <a:endParaRPr lang="en-US" dirty="0"/>
              </a:p>
              <a:p>
                <a:endParaRPr lang="en-US" dirty="0"/>
              </a:p>
              <a:p>
                <a:r>
                  <a:rPr lang="en-US" dirty="0"/>
                  <a:t>Then the total number of red will exhibit </a:t>
                </a:r>
                <a:r>
                  <a:rPr lang="en-US" i="1" dirty="0"/>
                  <a:t>sampling variability</a:t>
                </a:r>
                <a:r>
                  <a:rPr lang="en-US" dirty="0"/>
                  <a:t>. </a:t>
                </a:r>
              </a:p>
              <a:p>
                <a:endParaRPr lang="en-US" dirty="0"/>
              </a:p>
              <a:p>
                <a:r>
                  <a:rPr lang="en-US" dirty="0"/>
                  <a:t>Let </a:t>
                </a:r>
                <a14:m>
                  <m:oMath xmlns:m="http://schemas.openxmlformats.org/officeDocument/2006/math">
                    <m:r>
                      <a:rPr lang="en-US" b="0" i="1" smtClean="0">
                        <a:latin typeface="Cambria Math" panose="02040503050406030204" pitchFamily="18" charset="0"/>
                      </a:rPr>
                      <m:t>𝑋</m:t>
                    </m:r>
                  </m:oMath>
                </a14:m>
                <a:r>
                  <a:rPr lang="en-US" dirty="0"/>
                  <a:t> be the number of red after </a:t>
                </a:r>
                <a14:m>
                  <m:oMath xmlns:m="http://schemas.openxmlformats.org/officeDocument/2006/math">
                    <m:r>
                      <a:rPr lang="en-US" b="0" i="1" smtClean="0">
                        <a:latin typeface="Cambria Math" panose="02040503050406030204" pitchFamily="18" charset="0"/>
                      </a:rPr>
                      <m:t>𝑁</m:t>
                    </m:r>
                  </m:oMath>
                </a14:m>
                <a:r>
                  <a:rPr lang="en-US" dirty="0"/>
                  <a:t> Bernoulli trials. </a:t>
                </a:r>
              </a:p>
              <a:p>
                <a:endParaRPr lang="en-US" dirty="0"/>
              </a:p>
              <a:p>
                <a:r>
                  <a:rPr lang="en-US" dirty="0"/>
                  <a:t>Then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𝐵𝑖𝑛𝑜𝑚𝑖𝑎𝑙</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r>
                  <a:rPr lang="en-US" dirty="0"/>
                  <a:t>. </a:t>
                </a:r>
              </a:p>
              <a:p>
                <a:pPr marL="0" indent="0">
                  <a:buNone/>
                </a:pPr>
                <a:endParaRPr lang="en-US" dirty="0"/>
              </a:p>
              <a:p>
                <a14:m>
                  <m:oMath xmlns:m="http://schemas.openxmlformats.org/officeDocument/2006/math">
                    <m:r>
                      <a:rPr lang="en-US" b="0" i="1" dirty="0" smtClean="0">
                        <a:latin typeface="Cambria Math" panose="02040503050406030204" pitchFamily="18" charset="0"/>
                      </a:rPr>
                      <m:t>𝑁</m:t>
                    </m:r>
                  </m:oMath>
                </a14:m>
                <a:r>
                  <a:rPr lang="en-US" dirty="0"/>
                  <a:t> Bernoulli trials equals a single Binomial trial/experiment</a:t>
                </a:r>
              </a:p>
              <a:p>
                <a:endParaRPr lang="en-US" dirty="0"/>
              </a:p>
            </p:txBody>
          </p:sp>
        </mc:Choice>
        <mc:Fallback xmlns="">
          <p:sp>
            <p:nvSpPr>
              <p:cNvPr id="3" name="Content Placeholder 2">
                <a:extLst>
                  <a:ext uri="{FF2B5EF4-FFF2-40B4-BE49-F238E27FC236}">
                    <a16:creationId xmlns:a16="http://schemas.microsoft.com/office/drawing/2014/main" id="{C4ADEAA2-60CD-CA48-8222-E0788034F8D5}"/>
                  </a:ext>
                </a:extLst>
              </p:cNvPr>
              <p:cNvSpPr>
                <a:spLocks noGrp="1" noRot="1" noChangeAspect="1" noMove="1" noResize="1" noEditPoints="1" noAdjustHandles="1" noChangeArrowheads="1" noChangeShapeType="1" noTextEdit="1"/>
              </p:cNvSpPr>
              <p:nvPr>
                <p:ph idx="1"/>
              </p:nvPr>
            </p:nvSpPr>
            <p:spPr>
              <a:blipFill>
                <a:blip r:embed="rId2"/>
                <a:stretch>
                  <a:fillRect l="-1273" t="-3081"/>
                </a:stretch>
              </a:blipFill>
            </p:spPr>
            <p:txBody>
              <a:bodyPr/>
              <a:lstStyle/>
              <a:p>
                <a:r>
                  <a:rPr lang="en-US">
                    <a:noFill/>
                  </a:rPr>
                  <a:t> </a:t>
                </a:r>
              </a:p>
            </p:txBody>
          </p:sp>
        </mc:Fallback>
      </mc:AlternateContent>
    </p:spTree>
    <p:extLst>
      <p:ext uri="{BB962C8B-B14F-4D97-AF65-F5344CB8AC3E}">
        <p14:creationId xmlns:p14="http://schemas.microsoft.com/office/powerpoint/2010/main" val="3153980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72525-1C2B-E649-9804-9F2D8AB3E39F}"/>
              </a:ext>
            </a:extLst>
          </p:cNvPr>
          <p:cNvSpPr>
            <a:spLocks noGrp="1"/>
          </p:cNvSpPr>
          <p:nvPr>
            <p:ph type="title"/>
          </p:nvPr>
        </p:nvSpPr>
        <p:spPr/>
        <p:txBody>
          <a:bodyPr/>
          <a:lstStyle/>
          <a:p>
            <a:r>
              <a:rPr lang="en-US" dirty="0"/>
              <a:t>Repeated Binomial Experiments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B89921-8F3C-2947-9168-EAC454C795DB}"/>
                  </a:ext>
                </a:extLst>
              </p:cNvPr>
              <p:cNvSpPr>
                <a:spLocks noGrp="1"/>
              </p:cNvSpPr>
              <p:nvPr>
                <p:ph idx="1"/>
              </p:nvPr>
            </p:nvSpPr>
            <p:spPr/>
            <p:txBody>
              <a:bodyPr>
                <a:normAutofit fontScale="92500" lnSpcReduction="10000"/>
              </a:bodyPr>
              <a:lstStyle/>
              <a:p>
                <a:r>
                  <a:rPr lang="en-US" dirty="0"/>
                  <a:t>Suppose we repeat the Binomial experiment many times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oMath>
                </a14:m>
                <a:endParaRPr lang="en-US" dirty="0"/>
              </a:p>
              <a:p>
                <a:endParaRPr lang="en-US" dirty="0"/>
              </a:p>
              <a:p>
                <a:r>
                  <a:rPr lang="en-US" dirty="0"/>
                  <a:t>Then the fraction of times the Binomial experiment returns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is equal to the probability mass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marL="0" indent="0">
                  <a:buNone/>
                </a:pPr>
                <a:endParaRPr lang="en-US" dirty="0"/>
              </a:p>
              <a:p>
                <a:r>
                  <a:rPr lang="en-US" dirty="0"/>
                  <a:t>The number of more times the Binomial experiment returns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compared to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is given by</a:t>
                </a:r>
              </a:p>
              <a:p>
                <a:pPr marL="0" indent="0" algn="ctr">
                  <a:buNone/>
                </a:pPr>
                <a:r>
                  <a:rPr lang="en-US" dirty="0"/>
                  <a:t> </a:t>
                </a:r>
                <a14:m>
                  <m:oMath xmlns:m="http://schemas.openxmlformats.org/officeDocument/2006/math">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𝑃</m:t>
                        </m:r>
                        <m:r>
                          <a:rPr lang="en-US" sz="3600" b="0" i="1" smtClean="0">
                            <a:latin typeface="Cambria Math" panose="02040503050406030204" pitchFamily="18" charset="0"/>
                          </a:rPr>
                          <m:t>(</m:t>
                        </m:r>
                        <m:r>
                          <a:rPr lang="en-US" sz="3600" b="0" i="1" smtClean="0">
                            <a:latin typeface="Cambria Math" panose="02040503050406030204" pitchFamily="18" charset="0"/>
                          </a:rPr>
                          <m:t>𝑋</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num>
                      <m:den>
                        <m:r>
                          <a:rPr lang="en-US" sz="3600" i="1">
                            <a:latin typeface="Cambria Math" panose="02040503050406030204" pitchFamily="18" charset="0"/>
                          </a:rPr>
                          <m:t>𝑃</m:t>
                        </m:r>
                        <m:r>
                          <a:rPr lang="en-US" sz="3600" i="1">
                            <a:latin typeface="Cambria Math" panose="02040503050406030204" pitchFamily="18" charset="0"/>
                          </a:rPr>
                          <m:t>(</m:t>
                        </m:r>
                        <m:r>
                          <a:rPr lang="en-US" sz="3600" i="1">
                            <a:latin typeface="Cambria Math" panose="02040503050406030204" pitchFamily="18" charset="0"/>
                          </a:rPr>
                          <m:t>𝑋</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r>
                          <a:rPr lang="en-US" sz="3600" i="1">
                            <a:latin typeface="Cambria Math" panose="02040503050406030204" pitchFamily="18" charset="0"/>
                          </a:rPr>
                          <m:t>)</m:t>
                        </m:r>
                      </m:den>
                    </m:f>
                  </m:oMath>
                </a14:m>
                <a:r>
                  <a:rPr lang="en-US" sz="3600" dirty="0"/>
                  <a:t> </a:t>
                </a:r>
              </a:p>
              <a:p>
                <a:pPr marL="0" indent="0" algn="ctr">
                  <a:buNone/>
                </a:pPr>
                <a:endParaRPr lang="en-US" sz="360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7B89921-8F3C-2947-9168-EAC454C795DB}"/>
                  </a:ext>
                </a:extLst>
              </p:cNvPr>
              <p:cNvSpPr>
                <a:spLocks noGrp="1" noRot="1" noChangeAspect="1" noMove="1" noResize="1" noEditPoints="1" noAdjustHandles="1" noChangeArrowheads="1" noChangeShapeType="1" noTextEdit="1"/>
              </p:cNvSpPr>
              <p:nvPr>
                <p:ph idx="1"/>
              </p:nvPr>
            </p:nvSpPr>
            <p:spPr>
              <a:blipFill>
                <a:blip r:embed="rId2"/>
                <a:stretch>
                  <a:fillRect l="-1273" t="-2241"/>
                </a:stretch>
              </a:blipFill>
            </p:spPr>
            <p:txBody>
              <a:bodyPr/>
              <a:lstStyle/>
              <a:p>
                <a:r>
                  <a:rPr lang="en-US">
                    <a:noFill/>
                  </a:rPr>
                  <a:t> </a:t>
                </a:r>
              </a:p>
            </p:txBody>
          </p:sp>
        </mc:Fallback>
      </mc:AlternateContent>
    </p:spTree>
    <p:extLst>
      <p:ext uri="{BB962C8B-B14F-4D97-AF65-F5344CB8AC3E}">
        <p14:creationId xmlns:p14="http://schemas.microsoft.com/office/powerpoint/2010/main" val="176912045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7768</TotalTime>
  <Words>2901</Words>
  <Application>Microsoft Macintosh PowerPoint</Application>
  <PresentationFormat>Widescreen</PresentationFormat>
  <Paragraphs>272</Paragraphs>
  <Slides>53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ＭＳ Ｐゴシック</vt:lpstr>
      <vt:lpstr>ヒラギノ角ゴ ProN W3</vt:lpstr>
      <vt:lpstr>Arial</vt:lpstr>
      <vt:lpstr>Calibri</vt:lpstr>
      <vt:lpstr>Cambria Math</vt:lpstr>
      <vt:lpstr>Times New Roman</vt:lpstr>
      <vt:lpstr>1_Office Theme</vt:lpstr>
      <vt:lpstr>Lecture 4</vt:lpstr>
      <vt:lpstr>Consider the following judgment task:</vt:lpstr>
      <vt:lpstr>Mental Shotgun</vt:lpstr>
      <vt:lpstr>Now consider the following….</vt:lpstr>
      <vt:lpstr>What is happening here….</vt:lpstr>
      <vt:lpstr>Lets Answer a Simpler Question First…</vt:lpstr>
      <vt:lpstr>Repeated experiment</vt:lpstr>
      <vt:lpstr>Binomial experiment</vt:lpstr>
      <vt:lpstr>Repeated Binomial Experiments</vt:lpstr>
      <vt:lpstr>Lets return to the question</vt:lpstr>
      <vt:lpstr>Changing the sample size</vt:lpstr>
      <vt:lpstr>Now solve the mystery</vt:lpstr>
      <vt:lpstr>Practice problem</vt:lpstr>
      <vt:lpstr>The law of small numbers</vt:lpstr>
      <vt:lpstr>Random Sequences</vt:lpstr>
      <vt:lpstr>Intuitive Sampling Distributions</vt:lpstr>
      <vt:lpstr>Causes Trump Statistics</vt:lpstr>
      <vt:lpstr>But what about the law of large numbers?</vt:lpstr>
      <vt:lpstr>PowerPoint Presentation</vt:lpstr>
      <vt:lpstr>Even the best of us can’t resist the lure of cognitive ease over plain old statistics</vt:lpstr>
      <vt:lpstr>Economics : The Log of Zero Problem</vt:lpstr>
      <vt:lpstr>Scientific Crisis in Social Priming Studies</vt:lpstr>
      <vt:lpstr>The Florida Effect</vt:lpstr>
      <vt:lpstr>Voting</vt:lpstr>
      <vt:lpstr>Voting</vt:lpstr>
      <vt:lpstr>Some notable additions from the lit</vt:lpstr>
      <vt:lpstr>Disbelief is not an option</vt:lpstr>
      <vt:lpstr>The replication crisis</vt:lpstr>
      <vt:lpstr>The Irony Effect</vt:lpstr>
      <vt:lpstr>Belief in the Law of Small Numbers</vt:lpstr>
      <vt:lpstr>A Confession</vt:lpstr>
      <vt:lpstr>What is happening</vt:lpstr>
      <vt:lpstr>Lets understand what is happening</vt:lpstr>
      <vt:lpstr>PowerPoint Presentation</vt:lpstr>
      <vt:lpstr>Treatment effect</vt:lpstr>
      <vt:lpstr>The Null</vt:lpstr>
      <vt:lpstr>The p-value</vt:lpstr>
      <vt:lpstr>The significance level</vt:lpstr>
      <vt:lpstr>PowerPoint Presentation</vt:lpstr>
      <vt:lpstr>The significance test</vt:lpstr>
      <vt:lpstr>What did we learn exactly?</vt:lpstr>
      <vt:lpstr>The P-value: What the heck is it anyway?</vt:lpstr>
      <vt:lpstr>What would Friedman say?</vt:lpstr>
      <vt:lpstr>Enter the “Alternative”</vt:lpstr>
      <vt:lpstr>The idea</vt:lpstr>
      <vt:lpstr>Power vs Significance</vt:lpstr>
      <vt:lpstr>PowerPoint Presentation</vt:lpstr>
      <vt:lpstr>PowerPoint Presentation</vt:lpstr>
      <vt:lpstr>PowerPoint Presentation</vt:lpstr>
      <vt:lpstr>Research Design</vt:lpstr>
      <vt:lpstr>Consequences</vt:lpstr>
      <vt:lpstr>The Human Incentive Problem</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Gandhi, Amit K</dc:creator>
  <cp:lastModifiedBy>Gandhi, Amit K</cp:lastModifiedBy>
  <cp:revision>59</cp:revision>
  <dcterms:created xsi:type="dcterms:W3CDTF">2020-01-06T02:22:40Z</dcterms:created>
  <dcterms:modified xsi:type="dcterms:W3CDTF">2020-02-17T23:08:48Z</dcterms:modified>
</cp:coreProperties>
</file>